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  <p:sldMasterId id="2147483667" r:id="rId2"/>
    <p:sldMasterId id="2147483668" r:id="rId3"/>
    <p:sldMasterId id="2147483888" r:id="rId4"/>
  </p:sldMasterIdLst>
  <p:notesMasterIdLst>
    <p:notesMasterId r:id="rId19"/>
  </p:notesMasterIdLst>
  <p:handoutMasterIdLst>
    <p:handoutMasterId r:id="rId20"/>
  </p:handoutMasterIdLst>
  <p:sldIdLst>
    <p:sldId id="923" r:id="rId5"/>
    <p:sldId id="934" r:id="rId6"/>
    <p:sldId id="937" r:id="rId7"/>
    <p:sldId id="949" r:id="rId8"/>
    <p:sldId id="950" r:id="rId9"/>
    <p:sldId id="952" r:id="rId10"/>
    <p:sldId id="938" r:id="rId11"/>
    <p:sldId id="954" r:id="rId12"/>
    <p:sldId id="939" r:id="rId13"/>
    <p:sldId id="940" r:id="rId14"/>
    <p:sldId id="945" r:id="rId15"/>
    <p:sldId id="948" r:id="rId16"/>
    <p:sldId id="936" r:id="rId17"/>
    <p:sldId id="953" r:id="rId18"/>
  </p:sldIdLst>
  <p:sldSz cx="9144000" cy="6858000" type="screen4x3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000" b="1" u="sng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b="1" u="sng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b="1" u="sng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b="1" u="sng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b="1" u="sng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000" b="1" u="sng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000" b="1" u="sng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000" b="1" u="sng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000" b="1" u="sng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CC"/>
    <a:srgbClr val="FFCCFF"/>
    <a:srgbClr val="FFFFCC"/>
    <a:srgbClr val="FFFF99"/>
    <a:srgbClr val="CC0099"/>
    <a:srgbClr val="990099"/>
    <a:srgbClr val="0000CC"/>
    <a:srgbClr val="CC339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38" autoAdjust="0"/>
    <p:restoredTop sz="81900" autoAdjust="0"/>
  </p:normalViewPr>
  <p:slideViewPr>
    <p:cSldViewPr showGuides="1">
      <p:cViewPr varScale="1">
        <p:scale>
          <a:sx n="116" d="100"/>
          <a:sy n="116" d="100"/>
        </p:scale>
        <p:origin x="120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>
            <a:lvl1pPr>
              <a:defRPr sz="1200" b="0" u="none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643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>
            <a:lvl1pPr algn="r">
              <a:defRPr sz="1200" b="0" u="none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9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800"/>
            <a:ext cx="2945448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3" tIns="45706" rIns="91413" bIns="45706" numCol="1" anchor="b" anchorCtr="0" compatLnSpc="1">
            <a:prstTxWarp prst="textNoShape">
              <a:avLst/>
            </a:prstTxWarp>
          </a:bodyPr>
          <a:lstStyle>
            <a:lvl1pPr>
              <a:defRPr sz="1200" b="0" u="none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9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643" y="9428800"/>
            <a:ext cx="2945448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3" tIns="45706" rIns="91413" bIns="45706" numCol="1" anchor="b" anchorCtr="0" compatLnSpc="1">
            <a:prstTxWarp prst="textNoShape">
              <a:avLst/>
            </a:prstTxWarp>
          </a:bodyPr>
          <a:lstStyle>
            <a:lvl1pPr algn="r">
              <a:defRPr sz="1200" b="0" u="none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FA86F147-3B1F-4C1B-AE06-72703D1EEEE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2090072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>
            <a:lvl1pPr>
              <a:defRPr sz="1200" b="0" u="none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643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>
            <a:lvl1pPr algn="r">
              <a:defRPr sz="1200" b="0" u="none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085" y="4713608"/>
            <a:ext cx="5437506" cy="4467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800"/>
            <a:ext cx="2945448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3" tIns="45706" rIns="91413" bIns="45706" numCol="1" anchor="b" anchorCtr="0" compatLnSpc="1">
            <a:prstTxWarp prst="textNoShape">
              <a:avLst/>
            </a:prstTxWarp>
          </a:bodyPr>
          <a:lstStyle>
            <a:lvl1pPr>
              <a:defRPr sz="1200" b="0" u="none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643" y="9428800"/>
            <a:ext cx="2945448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3" tIns="45706" rIns="91413" bIns="45706" numCol="1" anchor="b" anchorCtr="0" compatLnSpc="1">
            <a:prstTxWarp prst="textNoShape">
              <a:avLst/>
            </a:prstTxWarp>
          </a:bodyPr>
          <a:lstStyle>
            <a:lvl1pPr algn="r">
              <a:defRPr sz="1200" b="0" u="none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73055518-68FC-416E-A194-E1143F00E1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5990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6970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12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6824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46524412"/>
      </p:ext>
    </p:extLst>
  </p:cSld>
  <p:clrMapOvr>
    <a:masterClrMapping/>
  </p:clrMapOvr>
  <p:transition spd="slow" advClick="0" advTm="6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99344304"/>
      </p:ext>
    </p:extLst>
  </p:cSld>
  <p:clrMapOvr>
    <a:masterClrMapping/>
  </p:clrMapOvr>
  <p:transition spd="slow" advClick="0" advTm="6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89983451"/>
      </p:ext>
    </p:extLst>
  </p:cSld>
  <p:clrMapOvr>
    <a:masterClrMapping/>
  </p:clrMapOvr>
  <p:transition spd="slow" advClick="0" advTm="60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東北大学 キャリア支援センター　　　</a:t>
            </a:r>
            <a:r>
              <a:rPr lang="en-US" altLang="ja-JP" smtClean="0"/>
              <a:t>http://www.career.he.tohoku.ac.jp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0563D-B868-47B0-8EC1-D86C3F5059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24267766"/>
      </p:ext>
    </p:extLst>
  </p:cSld>
  <p:clrMapOvr>
    <a:masterClrMapping/>
  </p:clrMapOvr>
  <p:transition spd="slow" advClick="0" advTm="60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東北大学 キャリア支援センター　　　</a:t>
            </a:r>
            <a:r>
              <a:rPr lang="en-US" altLang="ja-JP" smtClean="0"/>
              <a:t>http://www.career.he.tohoku.ac.jp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EB4F1-89DB-4575-A4E7-BF366F5DCA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3577230"/>
      </p:ext>
    </p:extLst>
  </p:cSld>
  <p:clrMapOvr>
    <a:masterClrMapping/>
  </p:clrMapOvr>
  <p:transition spd="slow" advClick="0" advTm="6000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東北大学 キャリア支援センター　　　</a:t>
            </a:r>
            <a:r>
              <a:rPr lang="en-US" altLang="ja-JP" smtClean="0"/>
              <a:t>http://www.career.he.tohoku.ac.jp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637DC-5343-4771-9C14-9AD9509A054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8015011"/>
      </p:ext>
    </p:extLst>
  </p:cSld>
  <p:clrMapOvr>
    <a:masterClrMapping/>
  </p:clrMapOvr>
  <p:transition spd="slow" advClick="0" advTm="6000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東北大学 キャリア支援センター　　　</a:t>
            </a:r>
            <a:r>
              <a:rPr lang="en-US" altLang="ja-JP" smtClean="0"/>
              <a:t>http://www.career.he.tohoku.ac.jp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2BEA0-C031-4911-ADAE-2CC8DB580FF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94405397"/>
      </p:ext>
    </p:extLst>
  </p:cSld>
  <p:clrMapOvr>
    <a:masterClrMapping/>
  </p:clrMapOvr>
  <p:transition spd="slow" advClick="0" advTm="6000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東北大学 キャリア支援センター　　　</a:t>
            </a:r>
            <a:r>
              <a:rPr lang="en-US" altLang="ja-JP" smtClean="0"/>
              <a:t>http://www.career.he.tohoku.ac.jp</a:t>
            </a: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3E270-03A8-4D1D-9736-1D585ABEC2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4308204"/>
      </p:ext>
    </p:extLst>
  </p:cSld>
  <p:clrMapOvr>
    <a:masterClrMapping/>
  </p:clrMapOvr>
  <p:transition spd="slow" advClick="0" advTm="6000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東北大学 キャリア支援センター　　　</a:t>
            </a:r>
            <a:r>
              <a:rPr lang="en-US" altLang="ja-JP" smtClean="0"/>
              <a:t>http://www.career.he.tohoku.ac.jp</a:t>
            </a: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26117-A8C1-47A9-A9A2-1B64AB6E61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7720012"/>
      </p:ext>
    </p:extLst>
  </p:cSld>
  <p:clrMapOvr>
    <a:masterClrMapping/>
  </p:clrMapOvr>
  <p:transition spd="slow" advClick="0" advTm="6000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東北大学 キャリア支援センター　　　</a:t>
            </a:r>
            <a:r>
              <a:rPr lang="en-US" altLang="ja-JP" smtClean="0"/>
              <a:t>http://www.career.he.tohoku.ac.jp</a:t>
            </a: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37CEB-A3FA-499B-BB14-6D16BB0A88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1904038"/>
      </p:ext>
    </p:extLst>
  </p:cSld>
  <p:clrMapOvr>
    <a:masterClrMapping/>
  </p:clrMapOvr>
  <p:transition spd="slow" advClick="0" advTm="6000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東北大学 キャリア支援センター　　　</a:t>
            </a:r>
            <a:r>
              <a:rPr lang="en-US" altLang="ja-JP" smtClean="0"/>
              <a:t>http://www.career.he.tohoku.ac.jp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A3CAF-2327-4A44-9EB7-5C2CA4C858D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72891449"/>
      </p:ext>
    </p:extLst>
  </p:cSld>
  <p:clrMapOvr>
    <a:masterClrMapping/>
  </p:clrMapOvr>
  <p:transition spd="slow" advClick="0" advTm="6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20569703"/>
      </p:ext>
    </p:extLst>
  </p:cSld>
  <p:clrMapOvr>
    <a:masterClrMapping/>
  </p:clrMapOvr>
  <p:transition spd="slow" advClick="0" advTm="6000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東北大学 キャリア支援センター　　　</a:t>
            </a:r>
            <a:r>
              <a:rPr lang="en-US" altLang="ja-JP" smtClean="0"/>
              <a:t>http://www.career.he.tohoku.ac.jp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69381-A971-4D4D-B1B4-C2A2D6CD23B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7824122"/>
      </p:ext>
    </p:extLst>
  </p:cSld>
  <p:clrMapOvr>
    <a:masterClrMapping/>
  </p:clrMapOvr>
  <p:transition spd="slow" advClick="0" advTm="6000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東北大学 キャリア支援センター　　　</a:t>
            </a:r>
            <a:r>
              <a:rPr lang="en-US" altLang="ja-JP" smtClean="0"/>
              <a:t>http://www.career.he.tohoku.ac.jp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4A506-D76A-407E-BA08-19DDAA12D0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0902015"/>
      </p:ext>
    </p:extLst>
  </p:cSld>
  <p:clrMapOvr>
    <a:masterClrMapping/>
  </p:clrMapOvr>
  <p:transition spd="slow" advClick="0" advTm="6000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東北大学 キャリア支援センター　　　</a:t>
            </a:r>
            <a:r>
              <a:rPr lang="en-US" altLang="ja-JP" smtClean="0"/>
              <a:t>http://www.career.he.tohoku.ac.jp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DCDA5-9679-491F-9F44-8AC807278CA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70999646"/>
      </p:ext>
    </p:extLst>
  </p:cSld>
  <p:clrMapOvr>
    <a:masterClrMapping/>
  </p:clrMapOvr>
  <p:transition spd="slow" advClick="0" advTm="6000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37548246"/>
      </p:ext>
    </p:extLst>
  </p:cSld>
  <p:clrMapOvr>
    <a:masterClrMapping/>
  </p:clrMapOvr>
  <p:transition spd="slow" advClick="0" advTm="6000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2141250"/>
      </p:ext>
    </p:extLst>
  </p:cSld>
  <p:clrMapOvr>
    <a:masterClrMapping/>
  </p:clrMapOvr>
  <p:transition spd="slow" advClick="0" advTm="6000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69153749"/>
      </p:ext>
    </p:extLst>
  </p:cSld>
  <p:clrMapOvr>
    <a:masterClrMapping/>
  </p:clrMapOvr>
  <p:transition spd="slow" advClick="0" advTm="6000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44199964"/>
      </p:ext>
    </p:extLst>
  </p:cSld>
  <p:clrMapOvr>
    <a:masterClrMapping/>
  </p:clrMapOvr>
  <p:transition spd="slow" advClick="0" advTm="6000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14493666"/>
      </p:ext>
    </p:extLst>
  </p:cSld>
  <p:clrMapOvr>
    <a:masterClrMapping/>
  </p:clrMapOvr>
  <p:transition spd="slow" advClick="0" advTm="6000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76747871"/>
      </p:ext>
    </p:extLst>
  </p:cSld>
  <p:clrMapOvr>
    <a:masterClrMapping/>
  </p:clrMapOvr>
  <p:transition spd="slow" advClick="0" advTm="6000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6441294"/>
      </p:ext>
    </p:extLst>
  </p:cSld>
  <p:clrMapOvr>
    <a:masterClrMapping/>
  </p:clrMapOvr>
  <p:transition spd="slow" advClick="0" advTm="6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932648296"/>
      </p:ext>
    </p:extLst>
  </p:cSld>
  <p:clrMapOvr>
    <a:masterClrMapping/>
  </p:clrMapOvr>
  <p:transition spd="slow" advClick="0" advTm="6000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65411416"/>
      </p:ext>
    </p:extLst>
  </p:cSld>
  <p:clrMapOvr>
    <a:masterClrMapping/>
  </p:clrMapOvr>
  <p:transition spd="slow" advClick="0" advTm="6000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077894891"/>
      </p:ext>
    </p:extLst>
  </p:cSld>
  <p:clrMapOvr>
    <a:masterClrMapping/>
  </p:clrMapOvr>
  <p:transition spd="slow" advClick="0" advTm="6000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52340482"/>
      </p:ext>
    </p:extLst>
  </p:cSld>
  <p:clrMapOvr>
    <a:masterClrMapping/>
  </p:clrMapOvr>
  <p:transition spd="slow" advClick="0" advTm="6000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23094610"/>
      </p:ext>
    </p:extLst>
  </p:cSld>
  <p:clrMapOvr>
    <a:masterClrMapping/>
  </p:clrMapOvr>
  <p:transition spd="slow" advClick="0" advTm="6000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58995085"/>
      </p:ext>
    </p:extLst>
  </p:cSld>
  <p:clrMapOvr>
    <a:masterClrMapping/>
  </p:clrMapOvr>
  <p:transition spd="slow" advClick="0" advTm="6000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東北大学 キャリア支援センター　　　</a:t>
            </a:r>
            <a:r>
              <a:rPr lang="en-US" altLang="ja-JP" smtClean="0"/>
              <a:t>http://www.career.he.tohoku.ac.jp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34836365"/>
      </p:ext>
    </p:extLst>
  </p:cSld>
  <p:clrMapOvr>
    <a:masterClrMapping/>
  </p:clrMapOvr>
  <p:transition spd="slow" advClick="0" advTm="6000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東北大学 キャリア支援センター　　　</a:t>
            </a:r>
            <a:r>
              <a:rPr lang="en-US" altLang="ja-JP" smtClean="0"/>
              <a:t>http://www.career.he.tohoku.ac.jp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22827161"/>
      </p:ext>
    </p:extLst>
  </p:cSld>
  <p:clrMapOvr>
    <a:masterClrMapping/>
  </p:clrMapOvr>
  <p:transition spd="slow" advClick="0" advTm="6000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東北大学 キャリア支援センター　　　</a:t>
            </a:r>
            <a:r>
              <a:rPr lang="en-US" altLang="ja-JP" smtClean="0"/>
              <a:t>http://www.career.he.tohoku.ac.jp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1213256"/>
      </p:ext>
    </p:extLst>
  </p:cSld>
  <p:clrMapOvr>
    <a:masterClrMapping/>
  </p:clrMapOvr>
  <p:transition spd="slow" advClick="0" advTm="6000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東北大学 キャリア支援センター　　　</a:t>
            </a:r>
            <a:r>
              <a:rPr lang="en-US" altLang="ja-JP" smtClean="0"/>
              <a:t>http://www.career.he.tohoku.ac.jp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34039137"/>
      </p:ext>
    </p:extLst>
  </p:cSld>
  <p:clrMapOvr>
    <a:masterClrMapping/>
  </p:clrMapOvr>
  <p:transition spd="slow" advClick="0" advTm="6000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東北大学 キャリア支援センター　　　</a:t>
            </a:r>
            <a:r>
              <a:rPr lang="en-US" altLang="ja-JP" smtClean="0"/>
              <a:t>http://www.career.he.tohoku.ac.jp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9961077"/>
      </p:ext>
    </p:extLst>
  </p:cSld>
  <p:clrMapOvr>
    <a:masterClrMapping/>
  </p:clrMapOvr>
  <p:transition spd="slow" advClick="0" advTm="6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6775926"/>
      </p:ext>
    </p:extLst>
  </p:cSld>
  <p:clrMapOvr>
    <a:masterClrMapping/>
  </p:clrMapOvr>
  <p:transition spd="slow" advClick="0" advTm="6000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東北大学 キャリア支援センター　　　</a:t>
            </a:r>
            <a:r>
              <a:rPr lang="en-US" altLang="ja-JP" smtClean="0"/>
              <a:t>http://www.career.he.tohoku.ac.jp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04583508"/>
      </p:ext>
    </p:extLst>
  </p:cSld>
  <p:clrMapOvr>
    <a:masterClrMapping/>
  </p:clrMapOvr>
  <p:transition spd="slow" advClick="0" advTm="6000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東北大学 キャリア支援センター　　　</a:t>
            </a:r>
            <a:r>
              <a:rPr lang="en-US" altLang="ja-JP" smtClean="0"/>
              <a:t>http://www.career.he.tohoku.ac.jp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9833293"/>
      </p:ext>
    </p:extLst>
  </p:cSld>
  <p:clrMapOvr>
    <a:masterClrMapping/>
  </p:clrMapOvr>
  <p:transition spd="slow" advClick="0" advTm="6000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東北大学 キャリア支援センター　　　</a:t>
            </a:r>
            <a:r>
              <a:rPr lang="en-US" altLang="ja-JP" smtClean="0"/>
              <a:t>http://www.career.he.tohoku.ac.jp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38062659"/>
      </p:ext>
    </p:extLst>
  </p:cSld>
  <p:clrMapOvr>
    <a:masterClrMapping/>
  </p:clrMapOvr>
  <p:transition spd="slow" advClick="0" advTm="6000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東北大学 キャリア支援センター　　　</a:t>
            </a:r>
            <a:r>
              <a:rPr lang="en-US" altLang="ja-JP" smtClean="0"/>
              <a:t>http://www.career.he.tohoku.ac.jp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59840222"/>
      </p:ext>
    </p:extLst>
  </p:cSld>
  <p:clrMapOvr>
    <a:masterClrMapping/>
  </p:clrMapOvr>
  <p:transition spd="slow" advClick="0" advTm="6000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東北大学 キャリア支援センター　　　</a:t>
            </a:r>
            <a:r>
              <a:rPr lang="en-US" altLang="ja-JP" smtClean="0"/>
              <a:t>http://www.career.he.tohoku.ac.jp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97589932"/>
      </p:ext>
    </p:extLst>
  </p:cSld>
  <p:clrMapOvr>
    <a:masterClrMapping/>
  </p:clrMapOvr>
  <p:transition spd="slow" advClick="0" advTm="6000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東北大学 キャリア支援センター　　　</a:t>
            </a:r>
            <a:r>
              <a:rPr lang="en-US" altLang="ja-JP" smtClean="0"/>
              <a:t>http://www.career.he.tohoku.ac.jp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50621468"/>
      </p:ext>
    </p:extLst>
  </p:cSld>
  <p:clrMapOvr>
    <a:masterClrMapping/>
  </p:clrMapOvr>
  <p:transition spd="slow" advClick="0" advTm="6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55329485"/>
      </p:ext>
    </p:extLst>
  </p:cSld>
  <p:clrMapOvr>
    <a:masterClrMapping/>
  </p:clrMapOvr>
  <p:transition spd="slow" advClick="0" advTm="6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22941163"/>
      </p:ext>
    </p:extLst>
  </p:cSld>
  <p:clrMapOvr>
    <a:masterClrMapping/>
  </p:clrMapOvr>
  <p:transition spd="slow" advClick="0" advTm="6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8816861"/>
      </p:ext>
    </p:extLst>
  </p:cSld>
  <p:clrMapOvr>
    <a:masterClrMapping/>
  </p:clrMapOvr>
  <p:transition spd="slow" advClick="0" advTm="6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94756067"/>
      </p:ext>
    </p:extLst>
  </p:cSld>
  <p:clrMapOvr>
    <a:masterClrMapping/>
  </p:clrMapOvr>
  <p:transition spd="slow" advClick="0" advTm="6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63001153"/>
      </p:ext>
    </p:extLst>
  </p:cSld>
  <p:clrMapOvr>
    <a:masterClrMapping/>
  </p:clrMapOvr>
  <p:transition spd="slow" advClick="0" advTm="6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6"/>
          <p:cNvSpPr>
            <a:spLocks noChangeArrowheads="1"/>
          </p:cNvSpPr>
          <p:nvPr userDrawn="1"/>
        </p:nvSpPr>
        <p:spPr bwMode="auto">
          <a:xfrm>
            <a:off x="61913" y="6619875"/>
            <a:ext cx="3806825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 eaLnBrk="0" hangingPunct="0">
              <a:defRPr kumimoji="1" sz="2000" b="1" u="sng">
                <a:solidFill>
                  <a:schemeClr val="tx1"/>
                </a:solidFill>
                <a:latin typeface="Times" pitchFamily="18" charset="0"/>
                <a:ea typeface="ＭＳ Ｐゴシック" pitchFamily="50" charset="-128"/>
              </a:defRPr>
            </a:lvl1pPr>
            <a:lvl2pPr marL="742950" indent="-285750" defTabSz="762000" eaLnBrk="0" hangingPunct="0">
              <a:defRPr kumimoji="1" sz="2000" b="1" u="sng">
                <a:solidFill>
                  <a:schemeClr val="tx1"/>
                </a:solidFill>
                <a:latin typeface="Times" pitchFamily="18" charset="0"/>
                <a:ea typeface="ＭＳ Ｐゴシック" pitchFamily="50" charset="-128"/>
              </a:defRPr>
            </a:lvl2pPr>
            <a:lvl3pPr marL="1143000" indent="-228600" defTabSz="762000" eaLnBrk="0" hangingPunct="0">
              <a:defRPr kumimoji="1" sz="2000" b="1" u="sng">
                <a:solidFill>
                  <a:schemeClr val="tx1"/>
                </a:solidFill>
                <a:latin typeface="Times" pitchFamily="18" charset="0"/>
                <a:ea typeface="ＭＳ Ｐゴシック" pitchFamily="50" charset="-128"/>
              </a:defRPr>
            </a:lvl3pPr>
            <a:lvl4pPr marL="1600200" indent="-228600" defTabSz="762000" eaLnBrk="0" hangingPunct="0">
              <a:defRPr kumimoji="1" sz="2000" b="1" u="sng">
                <a:solidFill>
                  <a:schemeClr val="tx1"/>
                </a:solidFill>
                <a:latin typeface="Times" pitchFamily="18" charset="0"/>
                <a:ea typeface="ＭＳ Ｐゴシック" pitchFamily="50" charset="-128"/>
              </a:defRPr>
            </a:lvl4pPr>
            <a:lvl5pPr marL="2057400" indent="-228600" defTabSz="762000" eaLnBrk="0" hangingPunct="0">
              <a:defRPr kumimoji="1" sz="2000" b="1" u="sng">
                <a:solidFill>
                  <a:schemeClr val="tx1"/>
                </a:solidFill>
                <a:latin typeface="Times" pitchFamily="18" charset="0"/>
                <a:ea typeface="ＭＳ Ｐゴシック" pitchFamily="50" charset="-128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2000" b="1" u="sng">
                <a:solidFill>
                  <a:schemeClr val="tx1"/>
                </a:solidFill>
                <a:latin typeface="Times" pitchFamily="18" charset="0"/>
                <a:ea typeface="ＭＳ Ｐゴシック" pitchFamily="50" charset="-128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2000" b="1" u="sng">
                <a:solidFill>
                  <a:schemeClr val="tx1"/>
                </a:solidFill>
                <a:latin typeface="Times" pitchFamily="18" charset="0"/>
                <a:ea typeface="ＭＳ Ｐゴシック" pitchFamily="50" charset="-128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2000" b="1" u="sng">
                <a:solidFill>
                  <a:schemeClr val="tx1"/>
                </a:solidFill>
                <a:latin typeface="Times" pitchFamily="18" charset="0"/>
                <a:ea typeface="ＭＳ Ｐゴシック" pitchFamily="50" charset="-128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2000" b="1" u="sng">
                <a:solidFill>
                  <a:schemeClr val="tx1"/>
                </a:solidFill>
                <a:latin typeface="Times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ja-JP" sz="900" i="1" u="none" smtClean="0">
                <a:latin typeface="Times New Roman" pitchFamily="18" charset="0"/>
                <a:ea typeface="ＭＳ ゴシック" pitchFamily="49" charset="-128"/>
              </a:rPr>
              <a:t>All Rights Reserved. RECRUIT Co., Ltd. 2009</a:t>
            </a:r>
            <a:r>
              <a:rPr lang="ja-JP" altLang="en-US" sz="900" i="1" u="none" smtClean="0">
                <a:latin typeface="Times New Roman" pitchFamily="18" charset="0"/>
                <a:ea typeface="ＭＳ ゴシック" pitchFamily="49" charset="-128"/>
              </a:rPr>
              <a:t>－</a:t>
            </a:r>
            <a:r>
              <a:rPr lang="en-US" altLang="ja-JP" sz="900" i="1" u="none" smtClean="0">
                <a:latin typeface="Times New Roman" pitchFamily="18" charset="0"/>
                <a:ea typeface="ＭＳ ゴシック" pitchFamily="49" charset="-128"/>
              </a:rPr>
              <a:t>2010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ransition spd="slow" advClick="0" advTm="60000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699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u="none"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ja-JP" altLang="en-US" smtClean="0"/>
              <a:t>東北大学 キャリア支援センター　　　</a:t>
            </a:r>
            <a:r>
              <a:rPr lang="en-US" altLang="ja-JP" smtClean="0"/>
              <a:t>http://www.career.he.tohoku.ac.jp</a:t>
            </a:r>
            <a:endParaRPr lang="en-US" altLang="ja-JP"/>
          </a:p>
        </p:txBody>
      </p:sp>
      <p:sp>
        <p:nvSpPr>
          <p:cNvPr id="699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u="none"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99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u="none"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fld id="{A0FA5F7C-D84A-4999-A58B-81F7C6D5FF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ransition spd="slow" advClick="0" advTm="60000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 userDrawn="1"/>
        </p:nvSpPr>
        <p:spPr bwMode="auto">
          <a:xfrm>
            <a:off x="61913" y="6619875"/>
            <a:ext cx="3806825" cy="21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 eaLnBrk="0" hangingPunct="0">
              <a:defRPr kumimoji="1" sz="2000" b="1" u="sng">
                <a:solidFill>
                  <a:schemeClr val="tx1"/>
                </a:solidFill>
                <a:latin typeface="Times" pitchFamily="18" charset="0"/>
                <a:ea typeface="ＭＳ Ｐゴシック" pitchFamily="50" charset="-128"/>
              </a:defRPr>
            </a:lvl1pPr>
            <a:lvl2pPr marL="742950" indent="-285750" defTabSz="762000" eaLnBrk="0" hangingPunct="0">
              <a:defRPr kumimoji="1" sz="2000" b="1" u="sng">
                <a:solidFill>
                  <a:schemeClr val="tx1"/>
                </a:solidFill>
                <a:latin typeface="Times" pitchFamily="18" charset="0"/>
                <a:ea typeface="ＭＳ Ｐゴシック" pitchFamily="50" charset="-128"/>
              </a:defRPr>
            </a:lvl2pPr>
            <a:lvl3pPr marL="1143000" indent="-228600" defTabSz="762000" eaLnBrk="0" hangingPunct="0">
              <a:defRPr kumimoji="1" sz="2000" b="1" u="sng">
                <a:solidFill>
                  <a:schemeClr val="tx1"/>
                </a:solidFill>
                <a:latin typeface="Times" pitchFamily="18" charset="0"/>
                <a:ea typeface="ＭＳ Ｐゴシック" pitchFamily="50" charset="-128"/>
              </a:defRPr>
            </a:lvl3pPr>
            <a:lvl4pPr marL="1600200" indent="-228600" defTabSz="762000" eaLnBrk="0" hangingPunct="0">
              <a:defRPr kumimoji="1" sz="2000" b="1" u="sng">
                <a:solidFill>
                  <a:schemeClr val="tx1"/>
                </a:solidFill>
                <a:latin typeface="Times" pitchFamily="18" charset="0"/>
                <a:ea typeface="ＭＳ Ｐゴシック" pitchFamily="50" charset="-128"/>
              </a:defRPr>
            </a:lvl4pPr>
            <a:lvl5pPr marL="2057400" indent="-228600" defTabSz="762000" eaLnBrk="0" hangingPunct="0">
              <a:defRPr kumimoji="1" sz="2000" b="1" u="sng">
                <a:solidFill>
                  <a:schemeClr val="tx1"/>
                </a:solidFill>
                <a:latin typeface="Times" pitchFamily="18" charset="0"/>
                <a:ea typeface="ＭＳ Ｐゴシック" pitchFamily="50" charset="-128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2000" b="1" u="sng">
                <a:solidFill>
                  <a:schemeClr val="tx1"/>
                </a:solidFill>
                <a:latin typeface="Times" pitchFamily="18" charset="0"/>
                <a:ea typeface="ＭＳ Ｐゴシック" pitchFamily="50" charset="-128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2000" b="1" u="sng">
                <a:solidFill>
                  <a:schemeClr val="tx1"/>
                </a:solidFill>
                <a:latin typeface="Times" pitchFamily="18" charset="0"/>
                <a:ea typeface="ＭＳ Ｐゴシック" pitchFamily="50" charset="-128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2000" b="1" u="sng">
                <a:solidFill>
                  <a:schemeClr val="tx1"/>
                </a:solidFill>
                <a:latin typeface="Times" pitchFamily="18" charset="0"/>
                <a:ea typeface="ＭＳ Ｐゴシック" pitchFamily="50" charset="-128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2000" b="1" u="sng">
                <a:solidFill>
                  <a:schemeClr val="tx1"/>
                </a:solidFill>
                <a:latin typeface="Times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ja-JP" sz="800" i="1" u="none" smtClean="0">
                <a:latin typeface="Times New Roman" pitchFamily="18" charset="0"/>
                <a:ea typeface="ＭＳ ゴシック" pitchFamily="49" charset="-128"/>
              </a:rPr>
              <a:t>All Rights Reserved. RECRUIT Co., Ltd. 2009</a:t>
            </a:r>
            <a:r>
              <a:rPr lang="ja-JP" altLang="en-US" sz="800" i="1" u="none" smtClean="0">
                <a:latin typeface="Times New Roman" pitchFamily="18" charset="0"/>
                <a:ea typeface="ＭＳ ゴシック" pitchFamily="49" charset="-128"/>
              </a:rPr>
              <a:t>－</a:t>
            </a:r>
            <a:r>
              <a:rPr lang="en-US" altLang="ja-JP" sz="800" i="1" u="none" smtClean="0">
                <a:latin typeface="Times New Roman" pitchFamily="18" charset="0"/>
                <a:ea typeface="ＭＳ ゴシック" pitchFamily="49" charset="-128"/>
              </a:rPr>
              <a:t>2010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563" y="6634163"/>
            <a:ext cx="9652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就職ジャーナル/リクナビ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6619875"/>
            <a:ext cx="804863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就職ジャーナル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300" y="6592888"/>
            <a:ext cx="839788" cy="22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6"/>
          <p:cNvSpPr>
            <a:spLocks noChangeArrowheads="1"/>
          </p:cNvSpPr>
          <p:nvPr userDrawn="1"/>
        </p:nvSpPr>
        <p:spPr bwMode="auto">
          <a:xfrm>
            <a:off x="7164388" y="323850"/>
            <a:ext cx="2327275" cy="21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 eaLnBrk="0" hangingPunct="0">
              <a:defRPr kumimoji="1" sz="2000" b="1" u="sng">
                <a:solidFill>
                  <a:schemeClr val="tx1"/>
                </a:solidFill>
                <a:latin typeface="Times" pitchFamily="18" charset="0"/>
                <a:ea typeface="ＭＳ Ｐゴシック" pitchFamily="50" charset="-128"/>
              </a:defRPr>
            </a:lvl1pPr>
            <a:lvl2pPr marL="742950" indent="-285750" defTabSz="762000" eaLnBrk="0" hangingPunct="0">
              <a:defRPr kumimoji="1" sz="2000" b="1" u="sng">
                <a:solidFill>
                  <a:schemeClr val="tx1"/>
                </a:solidFill>
                <a:latin typeface="Times" pitchFamily="18" charset="0"/>
                <a:ea typeface="ＭＳ Ｐゴシック" pitchFamily="50" charset="-128"/>
              </a:defRPr>
            </a:lvl2pPr>
            <a:lvl3pPr marL="1143000" indent="-228600" defTabSz="762000" eaLnBrk="0" hangingPunct="0">
              <a:defRPr kumimoji="1" sz="2000" b="1" u="sng">
                <a:solidFill>
                  <a:schemeClr val="tx1"/>
                </a:solidFill>
                <a:latin typeface="Times" pitchFamily="18" charset="0"/>
                <a:ea typeface="ＭＳ Ｐゴシック" pitchFamily="50" charset="-128"/>
              </a:defRPr>
            </a:lvl3pPr>
            <a:lvl4pPr marL="1600200" indent="-228600" defTabSz="762000" eaLnBrk="0" hangingPunct="0">
              <a:defRPr kumimoji="1" sz="2000" b="1" u="sng">
                <a:solidFill>
                  <a:schemeClr val="tx1"/>
                </a:solidFill>
                <a:latin typeface="Times" pitchFamily="18" charset="0"/>
                <a:ea typeface="ＭＳ Ｐゴシック" pitchFamily="50" charset="-128"/>
              </a:defRPr>
            </a:lvl4pPr>
            <a:lvl5pPr marL="2057400" indent="-228600" defTabSz="762000" eaLnBrk="0" hangingPunct="0">
              <a:defRPr kumimoji="1" sz="2000" b="1" u="sng">
                <a:solidFill>
                  <a:schemeClr val="tx1"/>
                </a:solidFill>
                <a:latin typeface="Times" pitchFamily="18" charset="0"/>
                <a:ea typeface="ＭＳ Ｐゴシック" pitchFamily="50" charset="-128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2000" b="1" u="sng">
                <a:solidFill>
                  <a:schemeClr val="tx1"/>
                </a:solidFill>
                <a:latin typeface="Times" pitchFamily="18" charset="0"/>
                <a:ea typeface="ＭＳ Ｐゴシック" pitchFamily="50" charset="-128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2000" b="1" u="sng">
                <a:solidFill>
                  <a:schemeClr val="tx1"/>
                </a:solidFill>
                <a:latin typeface="Times" pitchFamily="18" charset="0"/>
                <a:ea typeface="ＭＳ Ｐゴシック" pitchFamily="50" charset="-128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2000" b="1" u="sng">
                <a:solidFill>
                  <a:schemeClr val="tx1"/>
                </a:solidFill>
                <a:latin typeface="Times" pitchFamily="18" charset="0"/>
                <a:ea typeface="ＭＳ Ｐゴシック" pitchFamily="50" charset="-128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2000" b="1" u="sng">
                <a:solidFill>
                  <a:schemeClr val="tx1"/>
                </a:solidFill>
                <a:latin typeface="Times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ja-JP" sz="800" i="1" u="none" smtClean="0">
                <a:latin typeface="Times New Roman" pitchFamily="18" charset="0"/>
                <a:ea typeface="ＭＳ ゴシック" pitchFamily="49" charset="-128"/>
              </a:rPr>
              <a:t>Human Resources-Integrated  Service Div.</a:t>
            </a:r>
          </a:p>
        </p:txBody>
      </p:sp>
      <p:sp>
        <p:nvSpPr>
          <p:cNvPr id="3079" name="Line 7"/>
          <p:cNvSpPr>
            <a:spLocks noChangeShapeType="1"/>
          </p:cNvSpPr>
          <p:nvPr userDrawn="1"/>
        </p:nvSpPr>
        <p:spPr bwMode="auto">
          <a:xfrm>
            <a:off x="93663" y="533400"/>
            <a:ext cx="8956675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3080" name="Picture 8" descr="リクルート　メッセージロゴ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1113" y="44450"/>
            <a:ext cx="13970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Line 9"/>
          <p:cNvSpPr>
            <a:spLocks noChangeShapeType="1"/>
          </p:cNvSpPr>
          <p:nvPr userDrawn="1"/>
        </p:nvSpPr>
        <p:spPr bwMode="auto">
          <a:xfrm>
            <a:off x="179388" y="6524625"/>
            <a:ext cx="8685212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  <p:sldLayoutId id="2147483922" r:id="rId12"/>
  </p:sldLayoutIdLst>
  <p:transition spd="slow" advClick="0" advTm="60000"/>
  <p:timing>
    <p:tnLst>
      <p:par>
        <p:cTn id="1" dur="indefinite" restart="never" nodeType="tmRoot"/>
      </p:par>
    </p:tnLst>
  </p:timing>
  <p:hf hdr="0" ftr="0" dt="0"/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ＭＳ ゴシック" pitchFamily="49" charset="-128"/>
          <a:ea typeface="ＭＳ Ｐゴシック" pitchFamily="50" charset="-128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ＭＳ ゴシック" pitchFamily="49" charset="-128"/>
          <a:ea typeface="ＭＳ Ｐゴシック" pitchFamily="50" charset="-128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ＭＳ ゴシック" pitchFamily="49" charset="-128"/>
          <a:ea typeface="ＭＳ Ｐゴシック" pitchFamily="50" charset="-128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ＭＳ ゴシック" pitchFamily="49" charset="-128"/>
          <a:ea typeface="ＭＳ Ｐゴシック" pitchFamily="50" charset="-128"/>
        </a:defRPr>
      </a:lvl5pPr>
      <a:lvl6pPr marL="457200" algn="ctr" defTabSz="762000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ＭＳ ゴシック" pitchFamily="49" charset="-128"/>
          <a:ea typeface="ＭＳ Ｐゴシック" pitchFamily="50" charset="-128"/>
        </a:defRPr>
      </a:lvl6pPr>
      <a:lvl7pPr marL="914400" algn="ctr" defTabSz="762000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ＭＳ ゴシック" pitchFamily="49" charset="-128"/>
          <a:ea typeface="ＭＳ Ｐゴシック" pitchFamily="50" charset="-128"/>
        </a:defRPr>
      </a:lvl7pPr>
      <a:lvl8pPr marL="1371600" algn="ctr" defTabSz="762000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ＭＳ ゴシック" pitchFamily="49" charset="-128"/>
          <a:ea typeface="ＭＳ Ｐゴシック" pitchFamily="50" charset="-128"/>
        </a:defRPr>
      </a:lvl8pPr>
      <a:lvl9pPr marL="1828800" algn="ctr" defTabSz="762000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ＭＳ ゴシック" pitchFamily="49" charset="-128"/>
          <a:ea typeface="ＭＳ Ｐゴシック" pitchFamily="50" charset="-128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SzPct val="100000"/>
        <a:buFont typeface="Arial" charset="0"/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SzPct val="100000"/>
        <a:buFont typeface="Arial" charset="0"/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Font typeface="Arial" charset="0"/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Font typeface="Arial" charset="0"/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Font typeface="Arial" charset="0"/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defTabSz="762000" rtl="0" fontAlgn="base">
        <a:spcBef>
          <a:spcPct val="20000"/>
        </a:spcBef>
        <a:spcAft>
          <a:spcPct val="0"/>
        </a:spcAft>
        <a:buSzPct val="100000"/>
        <a:buFont typeface="Arial" charset="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defTabSz="762000" rtl="0" fontAlgn="base">
        <a:spcBef>
          <a:spcPct val="20000"/>
        </a:spcBef>
        <a:spcAft>
          <a:spcPct val="0"/>
        </a:spcAft>
        <a:buSzPct val="100000"/>
        <a:buFont typeface="Arial" charset="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defTabSz="762000" rtl="0" fontAlgn="base">
        <a:spcBef>
          <a:spcPct val="20000"/>
        </a:spcBef>
        <a:spcAft>
          <a:spcPct val="0"/>
        </a:spcAft>
        <a:buSzPct val="100000"/>
        <a:buFont typeface="Arial" charset="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defTabSz="762000" rtl="0" fontAlgn="base">
        <a:spcBef>
          <a:spcPct val="20000"/>
        </a:spcBef>
        <a:spcAft>
          <a:spcPct val="0"/>
        </a:spcAft>
        <a:buSzPct val="100000"/>
        <a:buFont typeface="Arial" charset="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ChangeArrowheads="1"/>
          </p:cNvSpPr>
          <p:nvPr/>
        </p:nvSpPr>
        <p:spPr bwMode="auto">
          <a:xfrm>
            <a:off x="0" y="0"/>
            <a:ext cx="9177338" cy="1268413"/>
          </a:xfrm>
          <a:prstGeom prst="rect">
            <a:avLst/>
          </a:prstGeom>
          <a:solidFill>
            <a:srgbClr val="3D00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000" b="1" u="sng">
                <a:solidFill>
                  <a:schemeClr val="tx1"/>
                </a:solidFill>
                <a:latin typeface="Times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000" b="1" u="sng">
                <a:solidFill>
                  <a:schemeClr val="tx1"/>
                </a:solidFill>
                <a:latin typeface="Times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000" b="1" u="sng">
                <a:solidFill>
                  <a:schemeClr val="tx1"/>
                </a:solidFill>
                <a:latin typeface="Times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000" b="1" u="sng">
                <a:solidFill>
                  <a:schemeClr val="tx1"/>
                </a:solidFill>
                <a:latin typeface="Times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000" b="1" u="sng">
                <a:solidFill>
                  <a:schemeClr val="tx1"/>
                </a:solidFill>
                <a:latin typeface="Times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 u="sng">
                <a:solidFill>
                  <a:schemeClr val="tx1"/>
                </a:solidFill>
                <a:latin typeface="Times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 u="sng">
                <a:solidFill>
                  <a:schemeClr val="tx1"/>
                </a:solidFill>
                <a:latin typeface="Times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 u="sng">
                <a:solidFill>
                  <a:schemeClr val="tx1"/>
                </a:solidFill>
                <a:latin typeface="Times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 u="sng">
                <a:solidFill>
                  <a:schemeClr val="tx1"/>
                </a:solidFill>
                <a:latin typeface="Times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lang="ja-JP" altLang="en-US" sz="1800" b="0" u="none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99" name="Line 8"/>
          <p:cNvSpPr>
            <a:spLocks noChangeShapeType="1"/>
          </p:cNvSpPr>
          <p:nvPr/>
        </p:nvSpPr>
        <p:spPr bwMode="auto">
          <a:xfrm>
            <a:off x="0" y="533400"/>
            <a:ext cx="9144000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4100" name="Picture 9" descr="Toh_E_M_N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0"/>
            <a:ext cx="1258887" cy="1258888"/>
          </a:xfrm>
          <a:prstGeom prst="rect">
            <a:avLst/>
          </a:prstGeom>
          <a:solidFill>
            <a:srgbClr val="3D00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Line 10"/>
          <p:cNvSpPr>
            <a:spLocks noChangeShapeType="1"/>
          </p:cNvSpPr>
          <p:nvPr/>
        </p:nvSpPr>
        <p:spPr bwMode="auto">
          <a:xfrm>
            <a:off x="0" y="6400800"/>
            <a:ext cx="9144000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81750"/>
            <a:ext cx="8578850" cy="3397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b="0" u="non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ja-JP" altLang="en-US" smtClean="0"/>
              <a:t>東北大学 キャリア支援センター　　　</a:t>
            </a:r>
            <a:r>
              <a:rPr lang="en-US" altLang="ja-JP" smtClean="0"/>
              <a:t>http://www.career.he.tohoku.ac.jp</a:t>
            </a:r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transition spd="slow" advClick="0" advTm="60000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Century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Century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Century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Century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Century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Century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Century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Century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4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1.xml"/><Relationship Id="rId4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4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30180"/>
            <a:ext cx="9144000" cy="707886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ja-JP" altLang="en-US" sz="4000" dirty="0" smtClean="0">
                <a:solidFill>
                  <a:schemeClr val="tx1"/>
                </a:solidFill>
                <a:latin typeface="+mj-ea"/>
              </a:rPr>
              <a:t>インターンシップの実施状況とその意義　</a:t>
            </a:r>
            <a:r>
              <a:rPr lang="ja-JP" altLang="en-US" sz="4000" dirty="0" smtClean="0">
                <a:solidFill>
                  <a:srgbClr val="CC0099"/>
                </a:solidFill>
                <a:latin typeface="+mj-ea"/>
              </a:rPr>
              <a:t>　　</a:t>
            </a:r>
            <a:endParaRPr lang="ja-JP" altLang="en-US" sz="40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cs typeface="+mn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4221088"/>
            <a:ext cx="9144000" cy="20875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ja-JP" sz="2800" b="0" u="none" kern="0" dirty="0" smtClean="0">
                <a:latin typeface="+mn-ea"/>
              </a:rPr>
              <a:t>2017.12.21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ja-JP" altLang="en-US" sz="2800" b="0" u="none" kern="0" dirty="0" smtClean="0"/>
              <a:t>高度教養教育・学生支援機構</a:t>
            </a:r>
            <a:endParaRPr lang="en-US" altLang="ja-JP" sz="2800" b="0" u="none" kern="0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ja-JP" altLang="en-US" sz="2800" b="0" u="none" kern="0" dirty="0" smtClean="0"/>
              <a:t>キャリア支援センター</a:t>
            </a:r>
            <a:endParaRPr lang="en-US" altLang="ja-JP" sz="2800" b="0" u="none" kern="0" dirty="0" smtClean="0"/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ja-JP" altLang="en-US" sz="2800" b="0" u="none" kern="0" dirty="0" smtClean="0"/>
              <a:t>髙橋　修</a:t>
            </a:r>
            <a:endParaRPr lang="ja-JP" altLang="en-US" sz="2800" b="0" u="none" kern="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07504" y="764704"/>
            <a:ext cx="77426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kumimoji="1" sz="3200">
                <a:solidFill>
                  <a:schemeClr val="tx1"/>
                </a:solidFill>
                <a:latin typeface="Gill Sans MT"/>
                <a:ea typeface="HGｺﾞｼｯｸE" panose="020B0909000000000000" pitchFamily="49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kumimoji="1" sz="2800">
                <a:solidFill>
                  <a:schemeClr val="tx1"/>
                </a:solidFill>
                <a:latin typeface="Gill Sans MT"/>
                <a:ea typeface="HGｺﾞｼｯｸE" panose="020B0909000000000000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kumimoji="1" sz="2400">
                <a:solidFill>
                  <a:schemeClr val="tx1"/>
                </a:solidFill>
                <a:latin typeface="Gill Sans MT"/>
                <a:ea typeface="HGｺﾞｼｯｸE" panose="020B0909000000000000" pitchFamily="49" charset="-128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kumimoji="1" sz="2000">
                <a:solidFill>
                  <a:schemeClr val="tx1"/>
                </a:solidFill>
                <a:latin typeface="Gill Sans MT"/>
                <a:ea typeface="HGｺﾞｼｯｸE" panose="020B0909000000000000" pitchFamily="49" charset="-128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kumimoji="1" sz="2000">
                <a:solidFill>
                  <a:schemeClr val="tx1"/>
                </a:solidFill>
                <a:latin typeface="Gill Sans MT"/>
                <a:ea typeface="HGｺﾞｼｯｸE" panose="020B0909000000000000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kumimoji="1" sz="2000">
                <a:solidFill>
                  <a:schemeClr val="tx1"/>
                </a:solidFill>
                <a:latin typeface="Gill Sans MT"/>
                <a:ea typeface="HGｺﾞｼｯｸE" panose="020B0909000000000000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kumimoji="1" sz="2000">
                <a:solidFill>
                  <a:schemeClr val="tx1"/>
                </a:solidFill>
                <a:latin typeface="Gill Sans MT"/>
                <a:ea typeface="HGｺﾞｼｯｸE" panose="020B0909000000000000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kumimoji="1" sz="2000">
                <a:solidFill>
                  <a:schemeClr val="tx1"/>
                </a:solidFill>
                <a:latin typeface="Gill Sans MT"/>
                <a:ea typeface="HGｺﾞｼｯｸE" panose="020B0909000000000000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kumimoji="1" sz="2000">
                <a:solidFill>
                  <a:schemeClr val="tx1"/>
                </a:solidFill>
                <a:latin typeface="Gill Sans MT"/>
                <a:ea typeface="HGｺﾞｼｯｸE" panose="020B0909000000000000" pitchFamily="49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ja-JP" sz="2000" u="none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【</a:t>
            </a:r>
            <a:r>
              <a:rPr lang="ja-JP" altLang="en-US" sz="2000" u="none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第５回多元研キャリア支援交流会</a:t>
            </a:r>
            <a:r>
              <a:rPr lang="en-US" altLang="ja-JP" sz="2000" u="none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】</a:t>
            </a:r>
            <a:endParaRPr lang="ja-JP" altLang="en-US" sz="2000" u="none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4105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9170" y="548680"/>
            <a:ext cx="7875198" cy="72008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9pPr>
          </a:lstStyle>
          <a:p>
            <a:pPr algn="l">
              <a:defRPr/>
            </a:pPr>
            <a:r>
              <a:rPr lang="ja-JP" altLang="en-US" b="0" u="none" kern="0" dirty="0" smtClean="0"/>
              <a:t>　</a:t>
            </a:r>
            <a:endParaRPr lang="ja-JP" altLang="en-US" b="0" u="none" kern="0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9170" y="548680"/>
            <a:ext cx="7875198" cy="72008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9pPr>
          </a:lstStyle>
          <a:p>
            <a:pPr algn="l">
              <a:defRPr/>
            </a:pPr>
            <a:r>
              <a:rPr lang="ja-JP" altLang="en-US" b="0" u="none" kern="0" dirty="0" smtClean="0"/>
              <a:t>　３．インターンシップ</a:t>
            </a:r>
            <a:r>
              <a:rPr lang="ja-JP" altLang="en-US" b="0" u="none" kern="0" dirty="0"/>
              <a:t>の</a:t>
            </a:r>
            <a:r>
              <a:rPr lang="ja-JP" altLang="en-US" b="0" u="none" kern="0" dirty="0" smtClean="0"/>
              <a:t>類型</a:t>
            </a:r>
            <a:endParaRPr lang="ja-JP" altLang="en-US" b="0" u="none" kern="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532440" y="6396335"/>
            <a:ext cx="585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b="0" u="none" dirty="0" smtClean="0"/>
              <a:t>10</a:t>
            </a:r>
            <a:endParaRPr kumimoji="1" lang="en-US" altLang="ja-JP" sz="1200" b="0" u="none" dirty="0" smtClean="0"/>
          </a:p>
          <a:p>
            <a:pPr algn="ctr"/>
            <a:endParaRPr kumimoji="1" lang="ja-JP" altLang="en-US" sz="1200" b="0" u="none" dirty="0"/>
          </a:p>
        </p:txBody>
      </p:sp>
      <p:pic>
        <p:nvPicPr>
          <p:cNvPr id="2" name="図 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64482" y="1700808"/>
            <a:ext cx="9044044" cy="4064000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280293" y="5798715"/>
            <a:ext cx="7920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0" u="none" dirty="0" smtClean="0"/>
              <a:t>出所：経済産業省「成長する企業のためのインターンシップ活用ガイド基本編」</a:t>
            </a:r>
            <a:r>
              <a:rPr lang="en-US" altLang="ja-JP" sz="1400" b="0" u="none" dirty="0" smtClean="0"/>
              <a:t>2014,</a:t>
            </a:r>
            <a:r>
              <a:rPr kumimoji="1" lang="en-US" altLang="ja-JP" sz="1400" b="0" u="none" dirty="0" smtClean="0"/>
              <a:t>p.4</a:t>
            </a:r>
            <a:endParaRPr kumimoji="1" lang="ja-JP" altLang="en-US" sz="1400" b="0" u="none" dirty="0"/>
          </a:p>
        </p:txBody>
      </p:sp>
    </p:spTree>
    <p:extLst>
      <p:ext uri="{BB962C8B-B14F-4D97-AF65-F5344CB8AC3E}">
        <p14:creationId xmlns:p14="http://schemas.microsoft.com/office/powerpoint/2010/main" val="3897275604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325637"/>
            <a:ext cx="4286606" cy="1943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48680"/>
            <a:ext cx="7884368" cy="720725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ja-JP" altLang="en-US" dirty="0" smtClean="0"/>
              <a:t>　４．</a:t>
            </a:r>
            <a:r>
              <a:rPr lang="ja-JP" altLang="en-US" dirty="0"/>
              <a:t>採用側が新規学卒者に求める</a:t>
            </a:r>
            <a:r>
              <a:rPr lang="ja-JP" altLang="en-US" dirty="0" smtClean="0"/>
              <a:t>能力</a:t>
            </a:r>
            <a:endParaRPr lang="ja-JP" altLang="en-US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0727" y="3325551"/>
            <a:ext cx="5760640" cy="3036230"/>
          </a:xfrm>
          <a:prstGeom prst="rect">
            <a:avLst/>
          </a:prstGeom>
        </p:spPr>
      </p:pic>
      <p:cxnSp>
        <p:nvCxnSpPr>
          <p:cNvPr id="12" name="直線コネクタ 11"/>
          <p:cNvCxnSpPr/>
          <p:nvPr/>
        </p:nvCxnSpPr>
        <p:spPr>
          <a:xfrm>
            <a:off x="3923928" y="1944000"/>
            <a:ext cx="93610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5402222" y="1944000"/>
            <a:ext cx="681946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8553830" y="6396335"/>
            <a:ext cx="585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b="0" u="none" dirty="0" smtClean="0"/>
              <a:t>11</a:t>
            </a:r>
            <a:endParaRPr kumimoji="1" lang="en-US" altLang="ja-JP" sz="1200" b="0" u="none" dirty="0" smtClean="0"/>
          </a:p>
          <a:p>
            <a:pPr algn="ctr"/>
            <a:endParaRPr kumimoji="1" lang="ja-JP" altLang="en-US" sz="1200" b="0" u="none" dirty="0"/>
          </a:p>
        </p:txBody>
      </p:sp>
    </p:spTree>
    <p:extLst>
      <p:ext uri="{BB962C8B-B14F-4D97-AF65-F5344CB8AC3E}">
        <p14:creationId xmlns:p14="http://schemas.microsoft.com/office/powerpoint/2010/main" val="13586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1" y="548680"/>
            <a:ext cx="7884367" cy="74195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9pPr>
          </a:lstStyle>
          <a:p>
            <a:pPr algn="l">
              <a:defRPr/>
            </a:pPr>
            <a:r>
              <a:rPr lang="ja-JP" altLang="en-US" b="0" u="none" kern="0" dirty="0" smtClean="0"/>
              <a:t>　５．理系</a:t>
            </a:r>
            <a:r>
              <a:rPr lang="ja-JP" altLang="en-US" b="0" u="none" kern="0" dirty="0"/>
              <a:t>大学院生の</a:t>
            </a:r>
            <a:r>
              <a:rPr lang="ja-JP" altLang="en-US" b="0" u="none" kern="0" dirty="0" smtClean="0"/>
              <a:t>アピールポイント</a:t>
            </a:r>
            <a:endParaRPr lang="ja-JP" altLang="en-US" b="0" u="none" kern="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532440" y="6396335"/>
            <a:ext cx="585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b="0" u="none" dirty="0" smtClean="0"/>
              <a:t>12</a:t>
            </a:r>
            <a:endParaRPr kumimoji="1" lang="en-US" altLang="ja-JP" sz="1200" b="0" u="none" dirty="0" smtClean="0"/>
          </a:p>
          <a:p>
            <a:pPr algn="ctr"/>
            <a:endParaRPr kumimoji="1" lang="ja-JP" altLang="en-US" sz="1200" b="0" u="none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1772816"/>
            <a:ext cx="6910705" cy="3996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795402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0" y="548680"/>
            <a:ext cx="7884368" cy="72008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9pPr>
          </a:lstStyle>
          <a:p>
            <a:pPr algn="l">
              <a:defRPr/>
            </a:pPr>
            <a:r>
              <a:rPr lang="ja-JP" altLang="en-US" b="0" u="none" kern="0" dirty="0" smtClean="0"/>
              <a:t>　</a:t>
            </a:r>
            <a:r>
              <a:rPr lang="ja-JP" altLang="en-US" b="0" u="none" kern="0" spc="-150" dirty="0"/>
              <a:t>６．参加</a:t>
            </a:r>
            <a:r>
              <a:rPr lang="ja-JP" altLang="en-US" b="0" u="none" kern="0" spc="-150" dirty="0" smtClean="0"/>
              <a:t>目的の明確化</a:t>
            </a:r>
            <a:endParaRPr lang="ja-JP" altLang="en-US" b="0" u="none" kern="0" spc="-150" dirty="0"/>
          </a:p>
        </p:txBody>
      </p:sp>
      <p:sp>
        <p:nvSpPr>
          <p:cNvPr id="3" name="コンテンツ プレースホルダー 2"/>
          <p:cNvSpPr txBox="1">
            <a:spLocks/>
          </p:cNvSpPr>
          <p:nvPr/>
        </p:nvSpPr>
        <p:spPr>
          <a:xfrm>
            <a:off x="827584" y="1700808"/>
            <a:ext cx="7776864" cy="454759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ja-JP" altLang="en-US" sz="2800" b="0" u="none" kern="0" dirty="0" smtClean="0"/>
              <a:t>目先の</a:t>
            </a:r>
            <a:r>
              <a:rPr lang="ja-JP" altLang="en-US" sz="2800" b="0" u="none" kern="0" dirty="0">
                <a:solidFill>
                  <a:srgbClr val="0000FF"/>
                </a:solidFill>
              </a:rPr>
              <a:t>“就活” の</a:t>
            </a:r>
            <a:r>
              <a:rPr lang="ja-JP" altLang="en-US" sz="2800" b="0" u="none" kern="0" dirty="0" smtClean="0">
                <a:solidFill>
                  <a:srgbClr val="0000FF"/>
                </a:solidFill>
              </a:rPr>
              <a:t>準備</a:t>
            </a:r>
            <a:r>
              <a:rPr lang="ja-JP" altLang="en-US" sz="2800" b="0" u="none" kern="0" dirty="0" smtClean="0">
                <a:solidFill>
                  <a:srgbClr val="FF0000"/>
                </a:solidFill>
              </a:rPr>
              <a:t>　</a:t>
            </a:r>
            <a:r>
              <a:rPr lang="ja-JP" altLang="en-US" sz="2800" b="0" u="none" kern="0" dirty="0" smtClean="0"/>
              <a:t>→</a:t>
            </a:r>
            <a:r>
              <a:rPr lang="ja-JP" altLang="en-US" sz="2800" b="0" u="none" kern="0" dirty="0" smtClean="0">
                <a:solidFill>
                  <a:srgbClr val="FF0000"/>
                </a:solidFill>
              </a:rPr>
              <a:t>体験中心型へ</a:t>
            </a:r>
            <a:endParaRPr lang="en-US" altLang="ja-JP" sz="2800" b="0" u="none" kern="0" dirty="0" smtClean="0">
              <a:solidFill>
                <a:srgbClr val="FF0000"/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ja-JP" altLang="en-US" sz="2000" b="0" u="none" kern="0" dirty="0" smtClean="0"/>
              <a:t>インターンシップに参加した方が、</a:t>
            </a:r>
            <a:r>
              <a:rPr lang="ja-JP" altLang="en-US" sz="2000" b="0" u="none" kern="0" dirty="0" smtClean="0">
                <a:solidFill>
                  <a:srgbClr val="0000FF"/>
                </a:solidFill>
              </a:rPr>
              <a:t>採用選考で優遇</a:t>
            </a:r>
            <a:r>
              <a:rPr lang="ja-JP" altLang="en-US" sz="2000" b="0" u="none" kern="0" dirty="0" smtClean="0"/>
              <a:t>されるから？</a:t>
            </a:r>
            <a:endParaRPr lang="en-US" altLang="ja-JP" sz="2000" b="0" u="none" kern="0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ja-JP" altLang="en-US" sz="2000" b="0" u="none" kern="0" dirty="0" smtClean="0"/>
              <a:t>インターンシップくらいに参加しておかないと、</a:t>
            </a:r>
            <a:r>
              <a:rPr lang="ja-JP" altLang="en-US" sz="2000" b="0" u="none" kern="0" dirty="0" smtClean="0">
                <a:solidFill>
                  <a:srgbClr val="0000FF"/>
                </a:solidFill>
              </a:rPr>
              <a:t>自己ＰＲ材料</a:t>
            </a:r>
            <a:r>
              <a:rPr lang="ja-JP" altLang="en-US" sz="2000" b="0" u="none" kern="0" dirty="0" smtClean="0"/>
              <a:t>がないから？</a:t>
            </a:r>
            <a:endParaRPr lang="en-US" altLang="ja-JP" sz="2000" b="0" u="none" kern="0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ja-JP" altLang="en-US" sz="2000" b="0" u="none" kern="0" dirty="0" smtClean="0"/>
              <a:t>その</a:t>
            </a:r>
            <a:r>
              <a:rPr lang="ja-JP" altLang="en-US" sz="2000" b="0" u="none" kern="0" dirty="0"/>
              <a:t>職業が自分に適している</a:t>
            </a:r>
            <a:r>
              <a:rPr lang="ja-JP" altLang="en-US" sz="2000" b="0" u="none" kern="0" dirty="0" smtClean="0"/>
              <a:t>か</a:t>
            </a:r>
            <a:r>
              <a:rPr lang="ja-JP" altLang="en-US" sz="2000" b="0" u="none" kern="0" dirty="0" smtClean="0">
                <a:solidFill>
                  <a:srgbClr val="0000FF"/>
                </a:solidFill>
              </a:rPr>
              <a:t>知りたい！</a:t>
            </a:r>
            <a:endParaRPr lang="en-US" altLang="ja-JP" sz="2000" b="0" u="none" kern="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altLang="ja-JP" sz="2800" b="0" u="none" kern="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ja-JP" altLang="en-US" sz="2800" b="0" u="none" kern="0" dirty="0" smtClean="0"/>
              <a:t>数年後の</a:t>
            </a:r>
            <a:r>
              <a:rPr lang="ja-JP" altLang="en-US" sz="2800" b="0" u="none" kern="0" dirty="0" smtClean="0">
                <a:solidFill>
                  <a:srgbClr val="0000FF"/>
                </a:solidFill>
              </a:rPr>
              <a:t>“</a:t>
            </a:r>
            <a:r>
              <a:rPr lang="ja-JP" altLang="en-US" sz="2800" b="0" u="none" kern="0" dirty="0">
                <a:solidFill>
                  <a:srgbClr val="0000FF"/>
                </a:solidFill>
              </a:rPr>
              <a:t>就職</a:t>
            </a:r>
            <a:r>
              <a:rPr lang="ja-JP" altLang="en-US" sz="2800" b="0" u="none" kern="0" dirty="0" smtClean="0">
                <a:solidFill>
                  <a:srgbClr val="0000FF"/>
                </a:solidFill>
              </a:rPr>
              <a:t>” の準備</a:t>
            </a:r>
            <a:r>
              <a:rPr lang="ja-JP" altLang="en-US" sz="2800" b="0" u="none" kern="0" dirty="0" smtClean="0">
                <a:solidFill>
                  <a:schemeClr val="tx2"/>
                </a:solidFill>
              </a:rPr>
              <a:t>　→</a:t>
            </a:r>
            <a:r>
              <a:rPr lang="ja-JP" altLang="en-US" sz="2800" b="0" u="none" kern="0" dirty="0" smtClean="0">
                <a:solidFill>
                  <a:srgbClr val="FF0000"/>
                </a:solidFill>
              </a:rPr>
              <a:t>実践中心型へ</a:t>
            </a:r>
            <a:endParaRPr lang="en-US" altLang="ja-JP" sz="2800" b="0" u="none" kern="0" dirty="0" smtClean="0">
              <a:solidFill>
                <a:srgbClr val="FF0000"/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ja-JP" altLang="en-US" sz="2000" b="0" u="none" kern="0" dirty="0" smtClean="0"/>
              <a:t>社会人基礎力や汎用的能力を</a:t>
            </a:r>
            <a:r>
              <a:rPr lang="ja-JP" altLang="en-US" sz="2000" b="0" u="none" kern="0" dirty="0" smtClean="0">
                <a:solidFill>
                  <a:srgbClr val="0000FF"/>
                </a:solidFill>
              </a:rPr>
              <a:t>より高めたい！</a:t>
            </a:r>
            <a:endParaRPr lang="en-US" altLang="ja-JP" sz="2000" b="0" u="none" kern="0" dirty="0" smtClean="0">
              <a:solidFill>
                <a:srgbClr val="0000FF"/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ja-JP" altLang="en-US" sz="2000" b="0" u="none" kern="0" dirty="0" smtClean="0"/>
              <a:t>現在の研究テーマの</a:t>
            </a:r>
            <a:r>
              <a:rPr lang="ja-JP" altLang="en-US" sz="2000" b="0" u="none" kern="0" dirty="0" smtClean="0">
                <a:solidFill>
                  <a:srgbClr val="0000FF"/>
                </a:solidFill>
              </a:rPr>
              <a:t>社会的意義を感じたい！</a:t>
            </a:r>
            <a:endParaRPr lang="en-US" altLang="ja-JP" sz="2000" b="0" u="none" kern="0" dirty="0" smtClean="0">
              <a:solidFill>
                <a:srgbClr val="0000FF"/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ja-JP" altLang="en-US" sz="2000" b="0" u="none" kern="0" dirty="0" smtClean="0"/>
              <a:t>現在の研究を</a:t>
            </a:r>
            <a:r>
              <a:rPr lang="ja-JP" altLang="en-US" sz="2000" b="0" u="none" kern="0" dirty="0" smtClean="0">
                <a:solidFill>
                  <a:srgbClr val="0000FF"/>
                </a:solidFill>
              </a:rPr>
              <a:t>より深めたい！</a:t>
            </a:r>
            <a:endParaRPr lang="en-US" altLang="ja-JP" sz="2000" b="0" u="none" kern="0" dirty="0" smtClean="0">
              <a:solidFill>
                <a:srgbClr val="0000FF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32440" y="6396335"/>
            <a:ext cx="585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b="0" u="none" dirty="0" smtClean="0"/>
              <a:t>13</a:t>
            </a:r>
            <a:endParaRPr kumimoji="1" lang="en-US" altLang="ja-JP" sz="1200" b="0" u="none" dirty="0" smtClean="0"/>
          </a:p>
          <a:p>
            <a:pPr algn="ctr"/>
            <a:endParaRPr kumimoji="1" lang="ja-JP" altLang="en-US" sz="1200" b="0" u="none" dirty="0"/>
          </a:p>
        </p:txBody>
      </p:sp>
    </p:spTree>
    <p:extLst>
      <p:ext uri="{BB962C8B-B14F-4D97-AF65-F5344CB8AC3E}">
        <p14:creationId xmlns:p14="http://schemas.microsoft.com/office/powerpoint/2010/main" val="1914684696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0" y="548680"/>
            <a:ext cx="7884368" cy="72008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9pPr>
          </a:lstStyle>
          <a:p>
            <a:pPr algn="l">
              <a:defRPr/>
            </a:pPr>
            <a:r>
              <a:rPr lang="ja-JP" altLang="en-US" b="0" u="none" kern="0" dirty="0" smtClean="0"/>
              <a:t>　</a:t>
            </a:r>
            <a:r>
              <a:rPr lang="ja-JP" altLang="en-US" b="0" u="none" kern="0" dirty="0"/>
              <a:t>７．インターンシップ情報の収集</a:t>
            </a:r>
            <a:r>
              <a:rPr lang="ja-JP" altLang="en-US" b="0" u="none" kern="0" dirty="0" smtClean="0"/>
              <a:t>方法</a:t>
            </a:r>
            <a:endParaRPr lang="ja-JP" altLang="en-US" b="0" u="none" kern="0" dirty="0"/>
          </a:p>
        </p:txBody>
      </p:sp>
      <p:sp>
        <p:nvSpPr>
          <p:cNvPr id="3" name="コンテンツ プレースホルダー 2"/>
          <p:cNvSpPr txBox="1">
            <a:spLocks/>
          </p:cNvSpPr>
          <p:nvPr/>
        </p:nvSpPr>
        <p:spPr>
          <a:xfrm>
            <a:off x="755576" y="1628800"/>
            <a:ext cx="7848872" cy="4619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ja-JP" altLang="en-US" sz="2800" b="0" u="none" kern="0" dirty="0"/>
              <a:t>多元</a:t>
            </a:r>
            <a:r>
              <a:rPr lang="ja-JP" altLang="en-US" sz="2800" b="0" u="none" kern="0" dirty="0" smtClean="0"/>
              <a:t>研主催の</a:t>
            </a:r>
            <a:r>
              <a:rPr lang="ja-JP" altLang="en-US" sz="2800" b="0" u="none" kern="0" dirty="0" smtClean="0">
                <a:solidFill>
                  <a:srgbClr val="FF0000"/>
                </a:solidFill>
              </a:rPr>
              <a:t>キャリア支援交流会</a:t>
            </a:r>
            <a:r>
              <a:rPr lang="ja-JP" altLang="en-US" sz="2800" b="0" u="none" kern="0" dirty="0" smtClean="0"/>
              <a:t>に参加</a:t>
            </a:r>
            <a:r>
              <a:rPr lang="en-US" altLang="ja-JP" sz="2800" b="0" u="none" kern="0" dirty="0" smtClean="0"/>
              <a:t/>
            </a:r>
            <a:br>
              <a:rPr lang="en-US" altLang="ja-JP" sz="2800" b="0" u="none" kern="0" dirty="0" smtClean="0"/>
            </a:br>
            <a:endParaRPr lang="en-US" altLang="ja-JP" sz="2800" b="0" u="none" kern="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sz="2800" b="0" u="none" kern="0" dirty="0" smtClean="0">
                <a:solidFill>
                  <a:srgbClr val="FF0000"/>
                </a:solidFill>
              </a:rPr>
              <a:t>キャリア支援センターの</a:t>
            </a:r>
            <a:r>
              <a:rPr lang="en-US" altLang="ja-JP" sz="2800" b="0" u="none" kern="0" dirty="0" smtClean="0">
                <a:solidFill>
                  <a:srgbClr val="FF0000"/>
                </a:solidFill>
              </a:rPr>
              <a:t>HP</a:t>
            </a:r>
            <a:r>
              <a:rPr lang="ja-JP" altLang="en-US" sz="2800" b="0" u="none" kern="0" dirty="0" smtClean="0"/>
              <a:t>や</a:t>
            </a:r>
            <a:r>
              <a:rPr lang="ja-JP" altLang="en-US" sz="2800" b="0" u="none" kern="0" dirty="0" smtClean="0">
                <a:solidFill>
                  <a:srgbClr val="FF0000"/>
                </a:solidFill>
              </a:rPr>
              <a:t>学務情報システム</a:t>
            </a:r>
            <a:r>
              <a:rPr lang="ja-JP" altLang="en-US" sz="2800" b="0" u="none" kern="0" dirty="0" smtClean="0"/>
              <a:t>を検索</a:t>
            </a:r>
            <a:r>
              <a:rPr lang="en-US" altLang="ja-JP" sz="2800" b="0" u="none" kern="0" dirty="0" smtClean="0"/>
              <a:t/>
            </a:r>
            <a:br>
              <a:rPr lang="en-US" altLang="ja-JP" sz="2800" b="0" u="none" kern="0" dirty="0" smtClean="0"/>
            </a:br>
            <a:endParaRPr lang="en-US" altLang="ja-JP" sz="2800" b="0" u="none" kern="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sz="2800" b="0" u="none" kern="0" dirty="0" smtClean="0"/>
              <a:t>（</a:t>
            </a:r>
            <a:r>
              <a:rPr lang="en-US" altLang="ja-JP" sz="2800" b="0" u="none" kern="0" dirty="0" smtClean="0"/>
              <a:t>D&amp;PD</a:t>
            </a:r>
            <a:r>
              <a:rPr lang="ja-JP" altLang="en-US" sz="2800" b="0" u="none" kern="0" dirty="0"/>
              <a:t>）</a:t>
            </a:r>
            <a:r>
              <a:rPr lang="ja-JP" altLang="en-US" sz="2800" b="0" u="none" kern="0" dirty="0">
                <a:solidFill>
                  <a:srgbClr val="FF0000"/>
                </a:solidFill>
              </a:rPr>
              <a:t>高度イノベーション博士人財育成ユニットの</a:t>
            </a:r>
            <a:r>
              <a:rPr lang="en-US" altLang="ja-JP" sz="2800" b="0" u="none" kern="0" dirty="0" smtClean="0">
                <a:solidFill>
                  <a:srgbClr val="FF0000"/>
                </a:solidFill>
              </a:rPr>
              <a:t>HP</a:t>
            </a:r>
            <a:r>
              <a:rPr lang="ja-JP" altLang="en-US" sz="2800" b="0" u="none" kern="0" dirty="0" smtClean="0"/>
              <a:t>を検索</a:t>
            </a:r>
            <a:r>
              <a:rPr lang="en-US" altLang="ja-JP" sz="2800" b="0" u="none" kern="0" dirty="0" smtClean="0"/>
              <a:t>…</a:t>
            </a:r>
            <a:r>
              <a:rPr lang="ja-JP" altLang="en-US" sz="2800" b="0" u="none" kern="0" dirty="0" smtClean="0">
                <a:solidFill>
                  <a:srgbClr val="0000FF"/>
                </a:solidFill>
              </a:rPr>
              <a:t>３カ月以上の長期型</a:t>
            </a:r>
            <a:endParaRPr lang="en-US" altLang="ja-JP" sz="2800" b="0" u="none" kern="0" dirty="0" smtClean="0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ja-JP" sz="2800" b="0" u="none" kern="0" dirty="0"/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sz="2800" b="0" u="none" kern="0" dirty="0" smtClean="0"/>
              <a:t>就職情報サイトに登録</a:t>
            </a:r>
            <a:r>
              <a:rPr lang="en-US" altLang="ja-JP" sz="2800" b="0" u="none" kern="0" dirty="0" smtClean="0"/>
              <a:t>…</a:t>
            </a:r>
            <a:r>
              <a:rPr lang="ja-JP" altLang="en-US" sz="2800" b="0" u="none" kern="0" dirty="0" smtClean="0">
                <a:solidFill>
                  <a:srgbClr val="0000FF"/>
                </a:solidFill>
              </a:rPr>
              <a:t>アカリク</a:t>
            </a:r>
            <a:r>
              <a:rPr lang="ja-JP" altLang="en-US" sz="2800" b="0" u="none" kern="0" dirty="0" smtClean="0"/>
              <a:t>、</a:t>
            </a:r>
            <a:r>
              <a:rPr lang="ja-JP" altLang="en-US" sz="2800" b="0" u="none" kern="0" dirty="0" smtClean="0">
                <a:solidFill>
                  <a:srgbClr val="0000FF"/>
                </a:solidFill>
              </a:rPr>
              <a:t>リクナビ等</a:t>
            </a:r>
            <a:endParaRPr lang="en-US" altLang="ja-JP" sz="2800" b="0" u="none" kern="0" dirty="0" smtClean="0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ja-JP" sz="2800" b="0" u="none" kern="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32440" y="6396335"/>
            <a:ext cx="585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b="0" u="none" dirty="0" smtClean="0"/>
              <a:t>14</a:t>
            </a:r>
            <a:endParaRPr kumimoji="1" lang="en-US" altLang="ja-JP" sz="1200" b="0" u="none" dirty="0" smtClean="0"/>
          </a:p>
          <a:p>
            <a:pPr algn="ctr"/>
            <a:endParaRPr kumimoji="1" lang="ja-JP" altLang="en-US" sz="1200" b="0" u="none" dirty="0"/>
          </a:p>
        </p:txBody>
      </p:sp>
    </p:spTree>
    <p:extLst>
      <p:ext uri="{BB962C8B-B14F-4D97-AF65-F5344CB8AC3E}">
        <p14:creationId xmlns:p14="http://schemas.microsoft.com/office/powerpoint/2010/main" val="32124837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-2498" y="548680"/>
            <a:ext cx="7886866" cy="72008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9pPr>
          </a:lstStyle>
          <a:p>
            <a:pPr algn="l">
              <a:defRPr/>
            </a:pPr>
            <a:r>
              <a:rPr lang="ja-JP" altLang="en-US" b="0" u="none" kern="0" dirty="0" smtClean="0"/>
              <a:t>　本日の内容</a:t>
            </a:r>
            <a:endParaRPr lang="ja-JP" altLang="en-US" b="0" u="none" kern="0" dirty="0"/>
          </a:p>
        </p:txBody>
      </p:sp>
      <p:sp>
        <p:nvSpPr>
          <p:cNvPr id="3" name="コンテンツ プレースホルダー 2"/>
          <p:cNvSpPr txBox="1">
            <a:spLocks/>
          </p:cNvSpPr>
          <p:nvPr/>
        </p:nvSpPr>
        <p:spPr>
          <a:xfrm>
            <a:off x="755576" y="1844824"/>
            <a:ext cx="8178874" cy="432048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96900" indent="-514350">
              <a:buFont typeface="Gill Sans MT"/>
              <a:buAutoNum type="arabicPeriod"/>
            </a:pPr>
            <a:r>
              <a:rPr lang="ja-JP" altLang="en-US" sz="2800" b="0" u="none" kern="0" dirty="0" smtClean="0"/>
              <a:t>インターンシップの実施状況</a:t>
            </a:r>
            <a:endParaRPr lang="en-US" altLang="ja-JP" sz="2800" b="0" u="none" kern="0" dirty="0" smtClean="0"/>
          </a:p>
          <a:p>
            <a:pPr marL="596900" indent="-514350">
              <a:buFont typeface="Gill Sans MT"/>
              <a:buAutoNum type="arabicPeriod"/>
            </a:pPr>
            <a:r>
              <a:rPr lang="ja-JP" altLang="en-US" sz="2800" b="0" u="none" kern="0" dirty="0" smtClean="0"/>
              <a:t>インターンシップの一般的な意義</a:t>
            </a:r>
            <a:endParaRPr lang="en-US" altLang="ja-JP" sz="2800" b="0" u="none" kern="0" dirty="0" smtClean="0"/>
          </a:p>
          <a:p>
            <a:pPr marL="596900" indent="-514350">
              <a:buFont typeface="Gill Sans MT"/>
              <a:buAutoNum type="arabicPeriod"/>
            </a:pPr>
            <a:r>
              <a:rPr lang="ja-JP" altLang="en-US" sz="2800" b="0" u="none" kern="0" dirty="0" smtClean="0"/>
              <a:t>インターンシップの類型</a:t>
            </a:r>
            <a:endParaRPr lang="en-US" altLang="ja-JP" sz="2800" b="0" u="none" kern="0" dirty="0" smtClean="0"/>
          </a:p>
          <a:p>
            <a:pPr marL="596900" indent="-514350">
              <a:buFont typeface="Gill Sans MT"/>
              <a:buAutoNum type="arabicPeriod"/>
            </a:pPr>
            <a:r>
              <a:rPr lang="ja-JP" altLang="en-US" sz="2800" b="0" u="none" kern="0" dirty="0" smtClean="0"/>
              <a:t>採用側が新規学卒者に求める能力</a:t>
            </a:r>
            <a:endParaRPr lang="en-US" altLang="ja-JP" sz="2800" b="0" u="none" kern="0" dirty="0" smtClean="0"/>
          </a:p>
          <a:p>
            <a:pPr marL="596900" indent="-514350">
              <a:buFont typeface="Gill Sans MT"/>
              <a:buAutoNum type="arabicPeriod"/>
            </a:pPr>
            <a:r>
              <a:rPr lang="ja-JP" altLang="en-US" sz="2800" b="0" u="none" kern="0" dirty="0"/>
              <a:t>理系大学院生のアピールポイント</a:t>
            </a:r>
            <a:endParaRPr lang="en-US" altLang="ja-JP" sz="2800" b="0" u="none" kern="0" dirty="0"/>
          </a:p>
          <a:p>
            <a:pPr marL="596900" indent="-514350">
              <a:buFont typeface="Gill Sans MT"/>
              <a:buAutoNum type="arabicPeriod"/>
            </a:pPr>
            <a:r>
              <a:rPr lang="ja-JP" altLang="en-US" sz="2800" b="0" u="none" kern="0" dirty="0" smtClean="0"/>
              <a:t>参加目的の明確化</a:t>
            </a:r>
            <a:endParaRPr lang="en-US" altLang="ja-JP" sz="2800" b="0" u="none" kern="0" dirty="0" smtClean="0"/>
          </a:p>
          <a:p>
            <a:pPr marL="596900" indent="-514350">
              <a:buFont typeface="Gill Sans MT"/>
              <a:buAutoNum type="arabicPeriod"/>
            </a:pPr>
            <a:r>
              <a:rPr lang="ja-JP" altLang="en-US" sz="2800" b="0" u="none" kern="0" dirty="0" smtClean="0"/>
              <a:t>インターンシップ情報の収集方法</a:t>
            </a:r>
            <a:endParaRPr lang="en-US" altLang="ja-JP" sz="2800" b="0" u="none" kern="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32440" y="6396335"/>
            <a:ext cx="585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b="0" u="none" dirty="0" smtClean="0"/>
              <a:t>2</a:t>
            </a:r>
          </a:p>
          <a:p>
            <a:pPr algn="ctr"/>
            <a:endParaRPr kumimoji="1" lang="ja-JP" altLang="en-US" sz="1200" b="0" u="none" dirty="0"/>
          </a:p>
        </p:txBody>
      </p:sp>
    </p:spTree>
    <p:extLst>
      <p:ext uri="{BB962C8B-B14F-4D97-AF65-F5344CB8AC3E}">
        <p14:creationId xmlns:p14="http://schemas.microsoft.com/office/powerpoint/2010/main" val="2557327383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292" y="548680"/>
            <a:ext cx="8009960" cy="63912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9pPr>
          </a:lstStyle>
          <a:p>
            <a:pPr algn="l">
              <a:defRPr/>
            </a:pPr>
            <a:r>
              <a:rPr lang="ja-JP" altLang="en-US" b="0" u="none" kern="0" dirty="0" smtClean="0"/>
              <a:t>　１</a:t>
            </a:r>
            <a:r>
              <a:rPr lang="ja-JP" altLang="en-US" b="0" u="none" kern="0" dirty="0"/>
              <a:t>．インターンシップの実施状況</a:t>
            </a:r>
            <a:endParaRPr lang="ja-JP" altLang="en-US" sz="2400" b="0" u="none" kern="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32440" y="6396335"/>
            <a:ext cx="585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b="0" u="none" dirty="0" smtClean="0"/>
              <a:t>3</a:t>
            </a:r>
          </a:p>
          <a:p>
            <a:pPr algn="ctr"/>
            <a:endParaRPr kumimoji="1" lang="ja-JP" altLang="en-US" sz="1200" b="0" u="none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360000" y="1386191"/>
            <a:ext cx="8136904" cy="50405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ja-JP" altLang="en-US" sz="2800" b="0" u="none" kern="0" dirty="0" smtClean="0"/>
              <a:t>１．定義と参加学生数</a:t>
            </a:r>
            <a:endParaRPr lang="en-US" altLang="ja-JP" b="0" u="none" kern="0" dirty="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539552" y="2060848"/>
            <a:ext cx="8136904" cy="230425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ja-JP" altLang="en-US" sz="2800" b="0" u="none" kern="0" dirty="0" smtClean="0"/>
              <a:t>インターンシップとは、「学生が</a:t>
            </a:r>
            <a:r>
              <a:rPr lang="ja-JP" altLang="en-US" sz="2800" b="0" u="none" kern="0" dirty="0" smtClean="0">
                <a:solidFill>
                  <a:srgbClr val="FF0000"/>
                </a:solidFill>
              </a:rPr>
              <a:t>在学中</a:t>
            </a:r>
            <a:r>
              <a:rPr lang="ja-JP" altLang="en-US" sz="2800" b="0" u="none" kern="0" dirty="0"/>
              <a:t>に</a:t>
            </a:r>
            <a:r>
              <a:rPr lang="ja-JP" altLang="en-US" sz="2800" b="0" u="none" kern="0" dirty="0" smtClean="0"/>
              <a:t>自らの</a:t>
            </a:r>
            <a:r>
              <a:rPr lang="ja-JP" altLang="en-US" sz="2800" b="0" u="none" kern="0" dirty="0" smtClean="0">
                <a:solidFill>
                  <a:srgbClr val="FF0000"/>
                </a:solidFill>
              </a:rPr>
              <a:t>専攻</a:t>
            </a:r>
            <a:r>
              <a:rPr lang="ja-JP" altLang="en-US" sz="2800" b="0" u="none" kern="0" dirty="0" smtClean="0"/>
              <a:t>、</a:t>
            </a:r>
            <a:r>
              <a:rPr lang="ja-JP" altLang="en-US" sz="2800" b="0" u="none" kern="0" dirty="0" smtClean="0">
                <a:solidFill>
                  <a:srgbClr val="FF0000"/>
                </a:solidFill>
              </a:rPr>
              <a:t>将来のキャリア</a:t>
            </a:r>
            <a:r>
              <a:rPr lang="ja-JP" altLang="en-US" sz="2800" b="0" u="none" kern="0" dirty="0" smtClean="0"/>
              <a:t>に関連した</a:t>
            </a:r>
            <a:r>
              <a:rPr lang="ja-JP" altLang="en-US" sz="2800" b="0" u="none" kern="0" dirty="0" smtClean="0">
                <a:solidFill>
                  <a:srgbClr val="FF0000"/>
                </a:solidFill>
              </a:rPr>
              <a:t>就業体験</a:t>
            </a:r>
            <a:r>
              <a:rPr lang="ja-JP" altLang="en-US" sz="2800" b="0" u="none" kern="0" dirty="0" smtClean="0"/>
              <a:t>を行うこと」</a:t>
            </a:r>
            <a:r>
              <a:rPr lang="en-US" altLang="ja-JP" sz="2800" b="0" u="none" kern="0" dirty="0" smtClean="0"/>
              <a:t/>
            </a:r>
            <a:br>
              <a:rPr lang="en-US" altLang="ja-JP" sz="2800" b="0" u="none" kern="0" dirty="0" smtClean="0"/>
            </a:br>
            <a:r>
              <a:rPr lang="ja-JP" altLang="en-US" sz="1800" b="0" u="none" kern="0" dirty="0" smtClean="0"/>
              <a:t>（文部科学省・厚生労働省・経済産業省「インターンシップの推進に当たっての基本的な考え方」</a:t>
            </a:r>
            <a:r>
              <a:rPr lang="en-US" altLang="ja-JP" sz="1800" b="0" u="none" kern="0" dirty="0" smtClean="0"/>
              <a:t>2014</a:t>
            </a:r>
            <a:r>
              <a:rPr lang="ja-JP" altLang="en-US" sz="1800" b="0" u="none" kern="0" dirty="0" smtClean="0"/>
              <a:t>）</a:t>
            </a:r>
            <a:r>
              <a:rPr lang="en-US" altLang="ja-JP" sz="1800" b="0" u="none" kern="0" dirty="0" smtClean="0"/>
              <a:t/>
            </a:r>
            <a:br>
              <a:rPr lang="en-US" altLang="ja-JP" sz="1800" b="0" u="none" kern="0" dirty="0" smtClean="0"/>
            </a:br>
            <a:endParaRPr lang="en-US" altLang="ja-JP" sz="1800" b="0" u="none" kern="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sz="2800" b="0" u="none" kern="0" dirty="0" smtClean="0"/>
              <a:t>参加学生数（平成</a:t>
            </a:r>
            <a:r>
              <a:rPr lang="en-US" altLang="ja-JP" sz="2800" b="0" u="none" kern="0" dirty="0" smtClean="0"/>
              <a:t>27</a:t>
            </a:r>
            <a:r>
              <a:rPr lang="ja-JP" altLang="en-US" sz="2800" b="0" u="none" kern="0" dirty="0" smtClean="0"/>
              <a:t>年度、単位認定を行うもの）</a:t>
            </a:r>
            <a:endParaRPr lang="en-US" altLang="ja-JP" sz="2800" b="0" u="none" kern="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75655" y="5445224"/>
            <a:ext cx="61770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b="0" u="none" dirty="0" smtClean="0"/>
              <a:t>（</a:t>
            </a:r>
            <a:r>
              <a:rPr kumimoji="1" lang="ja-JP" altLang="en-US" sz="1800" b="0" u="none" dirty="0" smtClean="0">
                <a:solidFill>
                  <a:srgbClr val="FF0000"/>
                </a:solidFill>
              </a:rPr>
              <a:t>資格関係無</a:t>
            </a:r>
            <a:r>
              <a:rPr kumimoji="1" lang="ja-JP" altLang="en-US" sz="1800" b="0" u="none" dirty="0" smtClean="0"/>
              <a:t>とは、</a:t>
            </a:r>
            <a:r>
              <a:rPr kumimoji="1" lang="ja-JP" altLang="en-US" sz="1800" b="0" u="none" dirty="0" smtClean="0">
                <a:solidFill>
                  <a:srgbClr val="0000FF"/>
                </a:solidFill>
              </a:rPr>
              <a:t>教育実習、看護実習、臨床実習等</a:t>
            </a:r>
            <a:r>
              <a:rPr kumimoji="1" lang="ja-JP" altLang="en-US" sz="1800" b="0" u="none" dirty="0" smtClean="0"/>
              <a:t>の特定の資格取得</a:t>
            </a:r>
            <a:r>
              <a:rPr lang="ja-JP" altLang="en-US" sz="1800" b="0" u="none" dirty="0">
                <a:solidFill>
                  <a:srgbClr val="0000FF"/>
                </a:solidFill>
              </a:rPr>
              <a:t>に関係しない</a:t>
            </a:r>
            <a:r>
              <a:rPr kumimoji="1" lang="ja-JP" altLang="en-US" sz="1800" b="0" u="none" dirty="0" smtClean="0"/>
              <a:t>インターンシップのこと）</a:t>
            </a:r>
            <a:endParaRPr kumimoji="1" lang="ja-JP" altLang="en-US" sz="1800" b="0" u="none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7855" y="4442884"/>
            <a:ext cx="6072691" cy="92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705160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8532440" y="6396335"/>
            <a:ext cx="585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b="0" u="none" dirty="0" smtClean="0"/>
              <a:t>4</a:t>
            </a:r>
          </a:p>
          <a:p>
            <a:pPr algn="ctr"/>
            <a:endParaRPr kumimoji="1" lang="ja-JP" altLang="en-US" sz="1200" b="0" u="none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67544" y="6093296"/>
            <a:ext cx="7920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0" u="none" dirty="0" smtClean="0"/>
              <a:t>出所：文部科学省「平成</a:t>
            </a:r>
            <a:r>
              <a:rPr kumimoji="1" lang="en-US" altLang="ja-JP" sz="1400" b="0" u="none" dirty="0" smtClean="0"/>
              <a:t>27</a:t>
            </a:r>
            <a:r>
              <a:rPr kumimoji="1" lang="ja-JP" altLang="en-US" sz="1400" b="0" u="none" dirty="0" smtClean="0"/>
              <a:t>年度　大学等におけるインターンシップ実施状況について」</a:t>
            </a:r>
            <a:r>
              <a:rPr lang="en-US" altLang="ja-JP" sz="1400" b="0" u="none" dirty="0" smtClean="0"/>
              <a:t>2017,</a:t>
            </a:r>
            <a:r>
              <a:rPr kumimoji="1" lang="en-US" altLang="ja-JP" sz="1400" b="0" u="none" dirty="0" smtClean="0"/>
              <a:t>p.6</a:t>
            </a:r>
            <a:endParaRPr kumimoji="1" lang="ja-JP" altLang="en-US" sz="1400" b="0" u="none" dirty="0"/>
          </a:p>
        </p:txBody>
      </p:sp>
      <p:pic>
        <p:nvPicPr>
          <p:cNvPr id="2" name="図 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6000" y="1296000"/>
            <a:ext cx="9036496" cy="4835653"/>
          </a:xfrm>
          <a:prstGeom prst="rect">
            <a:avLst/>
          </a:prstGeom>
        </p:spPr>
      </p:pic>
      <p:sp>
        <p:nvSpPr>
          <p:cNvPr id="4" name="角丸四角形 3"/>
          <p:cNvSpPr/>
          <p:nvPr/>
        </p:nvSpPr>
        <p:spPr>
          <a:xfrm>
            <a:off x="8479132" y="5392686"/>
            <a:ext cx="504056" cy="288032"/>
          </a:xfrm>
          <a:prstGeom prst="roundRect">
            <a:avLst>
              <a:gd name="adj" fmla="val 38134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8478432" y="5828799"/>
            <a:ext cx="504056" cy="288032"/>
          </a:xfrm>
          <a:prstGeom prst="roundRect">
            <a:avLst>
              <a:gd name="adj" fmla="val 38134"/>
            </a:avLst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5867373"/>
      </p:ext>
    </p:extLst>
  </p:cSld>
  <p:clrMapOvr>
    <a:masterClrMapping/>
  </p:clrMapOvr>
  <p:transition spd="slow" advClick="0" advTm="6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2"/>
          <p:cNvSpPr txBox="1">
            <a:spLocks/>
          </p:cNvSpPr>
          <p:nvPr/>
        </p:nvSpPr>
        <p:spPr>
          <a:xfrm>
            <a:off x="396000" y="1340768"/>
            <a:ext cx="8280920" cy="50405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ja-JP" altLang="en-US" sz="2800" b="0" u="none" kern="0" dirty="0" smtClean="0"/>
              <a:t>２．実施学年</a:t>
            </a:r>
            <a:endParaRPr lang="en-US" altLang="ja-JP" sz="2800" b="0" u="none" kern="0" dirty="0" smtClean="0"/>
          </a:p>
          <a:p>
            <a:pPr marL="0" indent="0">
              <a:buNone/>
            </a:pPr>
            <a:endParaRPr lang="en-US" altLang="ja-JP" b="0" u="none" kern="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532440" y="6396335"/>
            <a:ext cx="585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b="0" u="none" dirty="0" smtClean="0"/>
              <a:t>5</a:t>
            </a:r>
          </a:p>
          <a:p>
            <a:pPr algn="ctr"/>
            <a:endParaRPr kumimoji="1" lang="ja-JP" altLang="en-US" sz="1200" b="0" u="none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158" y="2276872"/>
            <a:ext cx="6499201" cy="711200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706" y="3933056"/>
            <a:ext cx="5585251" cy="71120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3468" y="4725144"/>
            <a:ext cx="3681188" cy="71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11060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396000" y="1340462"/>
            <a:ext cx="8208912" cy="5760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ja-JP" altLang="en-US" sz="2800" b="0" u="none" kern="0" dirty="0" smtClean="0"/>
              <a:t>３．実施時期</a:t>
            </a:r>
            <a:endParaRPr lang="en-US" altLang="ja-JP" b="0" u="none" kern="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532440" y="6396335"/>
            <a:ext cx="585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b="0" u="none" dirty="0" smtClean="0"/>
              <a:t>6</a:t>
            </a:r>
          </a:p>
          <a:p>
            <a:pPr algn="ctr"/>
            <a:endParaRPr kumimoji="1" lang="ja-JP" altLang="en-US" sz="1200" b="0" u="none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000" y="1913635"/>
            <a:ext cx="8742727" cy="4381880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24" y="2636912"/>
            <a:ext cx="1077935" cy="1076923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8104" y="2852936"/>
            <a:ext cx="1079086" cy="1072989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59632" y="4509120"/>
            <a:ext cx="864096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091382"/>
      </p:ext>
    </p:extLst>
  </p:cSld>
  <p:clrMapOvr>
    <a:masterClrMapping/>
  </p:clrMapOvr>
  <p:transition spd="slow" advClick="0" advTm="6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8532440" y="6396335"/>
            <a:ext cx="585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b="0" u="none" dirty="0" smtClean="0"/>
              <a:t>7</a:t>
            </a:r>
          </a:p>
          <a:p>
            <a:pPr algn="ctr"/>
            <a:endParaRPr kumimoji="1" lang="ja-JP" altLang="en-US" sz="1200" b="0" u="none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396000" y="1340462"/>
            <a:ext cx="8208912" cy="5760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ja-JP" altLang="en-US" sz="2800" b="0" u="none" kern="0" dirty="0" smtClean="0"/>
              <a:t>４．実施期間</a:t>
            </a:r>
            <a:endParaRPr lang="en-US" altLang="ja-JP" b="0" u="none" kern="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000" y="2060848"/>
            <a:ext cx="8310787" cy="3957866"/>
          </a:xfrm>
          <a:prstGeom prst="rect">
            <a:avLst/>
          </a:prstGeom>
        </p:spPr>
      </p:pic>
      <p:sp>
        <p:nvSpPr>
          <p:cNvPr id="3" name="円/楕円 2"/>
          <p:cNvSpPr/>
          <p:nvPr/>
        </p:nvSpPr>
        <p:spPr>
          <a:xfrm rot="16200000">
            <a:off x="2573778" y="2762926"/>
            <a:ext cx="1080120" cy="97210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chemeClr val="bg1"/>
                </a:solidFill>
              </a:ln>
              <a:noFill/>
            </a:endParaRPr>
          </a:p>
        </p:txBody>
      </p:sp>
      <p:sp>
        <p:nvSpPr>
          <p:cNvPr id="6" name="円/楕円 5"/>
          <p:cNvSpPr/>
          <p:nvPr/>
        </p:nvSpPr>
        <p:spPr>
          <a:xfrm rot="5400000">
            <a:off x="1691680" y="3428999"/>
            <a:ext cx="1080119" cy="936104"/>
          </a:xfrm>
          <a:prstGeom prst="ellipse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chemeClr val="bg1"/>
                </a:solidFill>
              </a:ln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551814"/>
      </p:ext>
    </p:extLst>
  </p:cSld>
  <p:clrMapOvr>
    <a:masterClrMapping/>
  </p:clrMapOvr>
  <p:transition spd="slow" advClick="0" advTm="6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2"/>
          <p:cNvSpPr txBox="1">
            <a:spLocks/>
          </p:cNvSpPr>
          <p:nvPr/>
        </p:nvSpPr>
        <p:spPr>
          <a:xfrm>
            <a:off x="179512" y="1412776"/>
            <a:ext cx="8754938" cy="489654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82550" indent="0">
              <a:buNone/>
            </a:pPr>
            <a:r>
              <a:rPr lang="en-US" altLang="ja-JP" sz="2500" b="0" u="none" kern="0" dirty="0" smtClean="0"/>
              <a:t>【</a:t>
            </a:r>
            <a:r>
              <a:rPr lang="ja-JP" altLang="en-US" sz="2500" b="0" u="none" kern="0" dirty="0" smtClean="0"/>
              <a:t>参考</a:t>
            </a:r>
            <a:r>
              <a:rPr lang="en-US" altLang="ja-JP" sz="2500" b="0" u="none" kern="0" dirty="0" smtClean="0"/>
              <a:t>】</a:t>
            </a:r>
            <a:r>
              <a:rPr lang="ja-JP" altLang="en-US" sz="2500" b="0" u="none" kern="0" dirty="0" smtClean="0"/>
              <a:t>「インターンシップの推進に当たっての基本的な考え方」に係る留意点について</a:t>
            </a:r>
            <a:endParaRPr lang="en-US" altLang="ja-JP" sz="2500" b="0" u="none" kern="0" dirty="0" smtClean="0"/>
          </a:p>
          <a:p>
            <a:pPr marL="82550" indent="0" algn="ctr">
              <a:buNone/>
            </a:pPr>
            <a:r>
              <a:rPr lang="ja-JP" altLang="en-US" sz="2500" b="0" u="none" kern="0" dirty="0" smtClean="0"/>
              <a:t>～より教育効果の高いインターンシップの推進に向けて～</a:t>
            </a:r>
            <a:endParaRPr lang="en-US" altLang="ja-JP" sz="2500" b="0" u="none" kern="0" dirty="0" smtClean="0"/>
          </a:p>
          <a:p>
            <a:pPr marL="82550" indent="0" algn="r">
              <a:buNone/>
            </a:pPr>
            <a:r>
              <a:rPr lang="ja-JP" altLang="en-US" sz="2500" b="0" u="none" kern="0" dirty="0" smtClean="0"/>
              <a:t>（文部科学省・厚生労働省・経済産業省</a:t>
            </a:r>
            <a:r>
              <a:rPr lang="en-US" altLang="ja-JP" sz="2500" b="0" u="none" kern="0" dirty="0" smtClean="0"/>
              <a:t>,2017.10.25</a:t>
            </a:r>
            <a:r>
              <a:rPr lang="ja-JP" altLang="en-US" sz="2500" b="0" u="none" kern="0" dirty="0" smtClean="0"/>
              <a:t>）</a:t>
            </a:r>
            <a:endParaRPr lang="en-US" altLang="ja-JP" sz="2500" b="0" u="none" kern="0" dirty="0" smtClean="0"/>
          </a:p>
          <a:p>
            <a:pPr marL="82550" indent="0">
              <a:buNone/>
            </a:pPr>
            <a:endParaRPr lang="en-US" altLang="ja-JP" sz="2500" b="0" u="none" kern="0" dirty="0"/>
          </a:p>
          <a:p>
            <a:pPr marL="539750" indent="-457200">
              <a:buFont typeface="Wingdings" panose="05000000000000000000" pitchFamily="2" charset="2"/>
              <a:buChar char="Ø"/>
            </a:pPr>
            <a:r>
              <a:rPr lang="ja-JP" altLang="en-US" sz="2500" b="0" u="none" kern="0" dirty="0" smtClean="0"/>
              <a:t>インターンシップは、</a:t>
            </a:r>
            <a:r>
              <a:rPr lang="ja-JP" altLang="en-US" sz="2500" b="0" u="none" kern="0" dirty="0" smtClean="0">
                <a:solidFill>
                  <a:srgbClr val="FF0000"/>
                </a:solidFill>
              </a:rPr>
              <a:t>就業体験を伴うこと</a:t>
            </a:r>
            <a:r>
              <a:rPr lang="ja-JP" altLang="en-US" sz="2500" b="0" u="none" kern="0" dirty="0" smtClean="0"/>
              <a:t>が必要（</a:t>
            </a:r>
            <a:r>
              <a:rPr lang="ja-JP" altLang="en-US" sz="2500" b="0" u="none" kern="0" dirty="0">
                <a:solidFill>
                  <a:srgbClr val="0000FF"/>
                </a:solidFill>
              </a:rPr>
              <a:t>「ワンデーインターンシップ</a:t>
            </a:r>
            <a:r>
              <a:rPr lang="ja-JP" altLang="en-US" sz="2500" b="0" u="none" kern="0" dirty="0" smtClean="0">
                <a:solidFill>
                  <a:srgbClr val="0000FF"/>
                </a:solidFill>
              </a:rPr>
              <a:t>」</a:t>
            </a:r>
            <a:r>
              <a:rPr lang="ja-JP" altLang="en-US" sz="2500" b="0" u="none" kern="0" dirty="0" smtClean="0"/>
              <a:t>であっても）。</a:t>
            </a:r>
            <a:endParaRPr lang="en-US" altLang="ja-JP" sz="2500" b="0" u="none" kern="0" dirty="0" smtClean="0"/>
          </a:p>
          <a:p>
            <a:pPr marL="539750" indent="-457200">
              <a:buFont typeface="Wingdings" panose="05000000000000000000" pitchFamily="2" charset="2"/>
              <a:buChar char="Ø"/>
            </a:pPr>
            <a:r>
              <a:rPr lang="ja-JP" altLang="en-US" sz="2500" b="0" u="none" kern="0" dirty="0" smtClean="0"/>
              <a:t>就業体験を伴わないものは、</a:t>
            </a:r>
            <a:r>
              <a:rPr lang="ja-JP" altLang="en-US" sz="2500" b="0" u="none" kern="0" dirty="0" smtClean="0">
                <a:solidFill>
                  <a:srgbClr val="0000FF"/>
                </a:solidFill>
              </a:rPr>
              <a:t>「セミナー」「企業見学会」</a:t>
            </a:r>
            <a:r>
              <a:rPr lang="ja-JP" altLang="en-US" sz="2500" b="0" u="none" kern="0" dirty="0" smtClean="0"/>
              <a:t>等、別の名称を用いる。</a:t>
            </a:r>
            <a:endParaRPr lang="en-US" altLang="ja-JP" sz="2500" b="0" u="none" kern="0" dirty="0" smtClean="0"/>
          </a:p>
          <a:p>
            <a:pPr marL="539750" indent="-457200">
              <a:buFont typeface="Wingdings" panose="05000000000000000000" pitchFamily="2" charset="2"/>
              <a:buChar char="Ø"/>
            </a:pPr>
            <a:r>
              <a:rPr lang="ja-JP" altLang="en-US" sz="2500" b="0" u="none" kern="0" dirty="0" smtClean="0"/>
              <a:t>実施期間については、より教育効果を高める観点から、</a:t>
            </a:r>
            <a:r>
              <a:rPr lang="en-US" altLang="ja-JP" sz="2500" b="0" u="none" kern="0" dirty="0" smtClean="0"/>
              <a:t/>
            </a:r>
            <a:br>
              <a:rPr lang="en-US" altLang="ja-JP" sz="2500" b="0" u="none" kern="0" dirty="0" smtClean="0"/>
            </a:br>
            <a:r>
              <a:rPr lang="ja-JP" altLang="en-US" sz="2500" b="0" u="none" kern="0" dirty="0" smtClean="0">
                <a:solidFill>
                  <a:srgbClr val="FF0000"/>
                </a:solidFill>
              </a:rPr>
              <a:t>５日間以上の実習期間</a:t>
            </a:r>
            <a:r>
              <a:rPr lang="ja-JP" altLang="en-US" sz="2500" b="0" u="none" kern="0" dirty="0" smtClean="0"/>
              <a:t>が望ましい。</a:t>
            </a:r>
            <a:endParaRPr lang="en-US" altLang="ja-JP" sz="2500" b="0" u="none" kern="0" dirty="0" smtClean="0"/>
          </a:p>
          <a:p>
            <a:pPr marL="82550" indent="0">
              <a:buNone/>
            </a:pPr>
            <a:endParaRPr lang="en-US" altLang="ja-JP" sz="2500" b="0" u="none" kern="0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532440" y="6396335"/>
            <a:ext cx="585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b="0" u="none" dirty="0" smtClean="0"/>
              <a:t>8</a:t>
            </a:r>
            <a:endParaRPr kumimoji="1" lang="en-US" altLang="ja-JP" sz="1200" b="0" u="none" dirty="0" smtClean="0"/>
          </a:p>
          <a:p>
            <a:pPr algn="ctr"/>
            <a:endParaRPr kumimoji="1" lang="ja-JP" altLang="en-US" sz="1200" b="0" u="none" dirty="0"/>
          </a:p>
        </p:txBody>
      </p:sp>
    </p:spTree>
    <p:extLst>
      <p:ext uri="{BB962C8B-B14F-4D97-AF65-F5344CB8AC3E}">
        <p14:creationId xmlns:p14="http://schemas.microsoft.com/office/powerpoint/2010/main" val="1548621786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9170" y="548680"/>
            <a:ext cx="7875198" cy="72008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9pPr>
          </a:lstStyle>
          <a:p>
            <a:pPr algn="l">
              <a:defRPr/>
            </a:pPr>
            <a:r>
              <a:rPr lang="ja-JP" altLang="en-US" b="0" u="none" kern="0" dirty="0" smtClean="0"/>
              <a:t>　２．</a:t>
            </a:r>
            <a:r>
              <a:rPr lang="ja-JP" altLang="en-US" b="0" u="none" kern="0" dirty="0"/>
              <a:t>インターンシップの一般的な</a:t>
            </a:r>
            <a:r>
              <a:rPr lang="ja-JP" altLang="en-US" b="0" u="none" kern="0" dirty="0" smtClean="0"/>
              <a:t>意義</a:t>
            </a:r>
            <a:endParaRPr lang="ja-JP" altLang="en-US" sz="2400" b="0" u="none" kern="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32440" y="6396335"/>
            <a:ext cx="585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b="0" u="none" dirty="0" smtClean="0"/>
              <a:t>9</a:t>
            </a:r>
            <a:endParaRPr kumimoji="1" lang="en-US" altLang="ja-JP" sz="1200" b="0" u="none" dirty="0" smtClean="0"/>
          </a:p>
          <a:p>
            <a:pPr algn="ctr"/>
            <a:endParaRPr kumimoji="1" lang="ja-JP" altLang="en-US" sz="1200" b="0" u="none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611560" y="1700808"/>
            <a:ext cx="8322890" cy="460851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82550" indent="0">
              <a:buNone/>
            </a:pPr>
            <a:r>
              <a:rPr lang="ja-JP" altLang="en-US" sz="2800" b="0" u="none" kern="0" dirty="0" smtClean="0"/>
              <a:t>１．</a:t>
            </a:r>
            <a:r>
              <a:rPr lang="ja-JP" altLang="en-US" sz="2800" b="0" u="none" kern="0" dirty="0" smtClean="0">
                <a:solidFill>
                  <a:srgbClr val="FF0000"/>
                </a:solidFill>
              </a:rPr>
              <a:t>理論と実践の融合</a:t>
            </a:r>
            <a:endParaRPr lang="en-US" altLang="ja-JP" sz="2800" b="0" u="none" kern="0" dirty="0" smtClean="0">
              <a:solidFill>
                <a:srgbClr val="FF0000"/>
              </a:solidFill>
            </a:endParaRPr>
          </a:p>
          <a:p>
            <a:pPr marL="1339850" lvl="2" indent="-457200">
              <a:buFont typeface="Wingdings" panose="05000000000000000000" pitchFamily="2" charset="2"/>
              <a:buChar char="Ø"/>
            </a:pPr>
            <a:r>
              <a:rPr lang="ja-JP" altLang="en-US" sz="2000" b="0" u="none" kern="0" dirty="0" smtClean="0"/>
              <a:t>アカデミックな教育研究と社会での実地体験の融合</a:t>
            </a:r>
            <a:endParaRPr lang="en-US" altLang="ja-JP" sz="2000" b="0" u="none" kern="0" dirty="0" smtClean="0"/>
          </a:p>
          <a:p>
            <a:pPr marL="1339850" lvl="2" indent="-457200">
              <a:buFont typeface="Wingdings" panose="05000000000000000000" pitchFamily="2" charset="2"/>
              <a:buChar char="Ø"/>
            </a:pPr>
            <a:r>
              <a:rPr lang="ja-JP" altLang="en-US" sz="2000" b="0" u="none" kern="0" dirty="0" smtClean="0">
                <a:solidFill>
                  <a:srgbClr val="0000FF"/>
                </a:solidFill>
              </a:rPr>
              <a:t>研究テーマの社会的意義</a:t>
            </a:r>
            <a:r>
              <a:rPr lang="ja-JP" altLang="en-US" sz="2000" b="0" u="none" kern="0" dirty="0" smtClean="0"/>
              <a:t>を確認</a:t>
            </a:r>
            <a:endParaRPr lang="en-US" altLang="ja-JP" sz="2000" b="0" u="none" kern="0" dirty="0" smtClean="0"/>
          </a:p>
          <a:p>
            <a:pPr marL="1339850" lvl="2" indent="-457200">
              <a:buFont typeface="Wingdings" panose="05000000000000000000" pitchFamily="2" charset="2"/>
              <a:buChar char="Ø"/>
            </a:pPr>
            <a:r>
              <a:rPr lang="ja-JP" altLang="en-US" sz="2000" b="0" u="none" kern="0" dirty="0">
                <a:solidFill>
                  <a:srgbClr val="0000FF"/>
                </a:solidFill>
              </a:rPr>
              <a:t>新たな学習意欲</a:t>
            </a:r>
            <a:r>
              <a:rPr lang="ja-JP" altLang="en-US" sz="2000" b="0" u="none" kern="0" dirty="0"/>
              <a:t>の</a:t>
            </a:r>
            <a:r>
              <a:rPr lang="ja-JP" altLang="en-US" sz="2000" b="0" u="none" kern="0" dirty="0" smtClean="0"/>
              <a:t>喚起</a:t>
            </a:r>
            <a:r>
              <a:rPr lang="en-US" altLang="ja-JP" sz="2000" b="0" u="none" kern="0" dirty="0" smtClean="0"/>
              <a:t/>
            </a:r>
            <a:br>
              <a:rPr lang="en-US" altLang="ja-JP" sz="2000" b="0" u="none" kern="0" dirty="0" smtClean="0"/>
            </a:br>
            <a:endParaRPr lang="en-US" altLang="ja-JP" sz="2000" b="0" u="none" kern="0" dirty="0" smtClean="0"/>
          </a:p>
          <a:p>
            <a:pPr marL="82550" indent="0">
              <a:buNone/>
            </a:pPr>
            <a:r>
              <a:rPr lang="ja-JP" altLang="en-US" sz="2800" b="0" u="none" kern="0" dirty="0" smtClean="0"/>
              <a:t>２．「</a:t>
            </a:r>
            <a:r>
              <a:rPr lang="ja-JP" altLang="en-US" sz="2800" b="0" u="none" kern="0" dirty="0">
                <a:solidFill>
                  <a:srgbClr val="FF0000"/>
                </a:solidFill>
              </a:rPr>
              <a:t>社会人基礎力</a:t>
            </a:r>
            <a:r>
              <a:rPr lang="ja-JP" altLang="en-US" sz="2800" b="0" u="none" kern="0" dirty="0"/>
              <a:t>」や「</a:t>
            </a:r>
            <a:r>
              <a:rPr lang="ja-JP" altLang="en-US" sz="2800" b="0" u="none" kern="0" dirty="0">
                <a:solidFill>
                  <a:srgbClr val="FF0000"/>
                </a:solidFill>
              </a:rPr>
              <a:t>汎用的能力</a:t>
            </a:r>
            <a:r>
              <a:rPr lang="ja-JP" altLang="en-US" sz="2800" b="0" u="none" kern="0" dirty="0"/>
              <a:t>」の</a:t>
            </a:r>
            <a:r>
              <a:rPr lang="ja-JP" altLang="en-US" sz="2800" b="0" u="none" kern="0" dirty="0" smtClean="0"/>
              <a:t>向上</a:t>
            </a:r>
            <a:endParaRPr lang="en-US" altLang="ja-JP" sz="2800" b="0" u="none" kern="0" dirty="0" smtClean="0"/>
          </a:p>
          <a:p>
            <a:pPr marL="1339850" lvl="2" indent="-457200">
              <a:buFont typeface="Wingdings" panose="05000000000000000000" pitchFamily="2" charset="2"/>
              <a:buChar char="Ø"/>
            </a:pPr>
            <a:r>
              <a:rPr lang="ja-JP" altLang="en-US" sz="2000" b="0" u="none" kern="0" dirty="0" smtClean="0"/>
              <a:t>就業体験を</a:t>
            </a:r>
            <a:r>
              <a:rPr lang="ja-JP" altLang="en-US" sz="2000" b="0" u="none" kern="0" dirty="0" smtClean="0"/>
              <a:t>通した</a:t>
            </a:r>
            <a:r>
              <a:rPr lang="ja-JP" altLang="en-US" sz="2000" b="0" u="none" kern="0" dirty="0">
                <a:solidFill>
                  <a:srgbClr val="0000FF"/>
                </a:solidFill>
              </a:rPr>
              <a:t>自主</a:t>
            </a:r>
            <a:r>
              <a:rPr lang="ja-JP" altLang="en-US" sz="2000" b="0" u="none" kern="0" dirty="0" smtClean="0">
                <a:solidFill>
                  <a:srgbClr val="0000FF"/>
                </a:solidFill>
              </a:rPr>
              <a:t>性</a:t>
            </a:r>
            <a:r>
              <a:rPr lang="ja-JP" altLang="en-US" sz="2000" b="0" u="none" kern="0" dirty="0" smtClean="0"/>
              <a:t>、</a:t>
            </a:r>
            <a:r>
              <a:rPr lang="ja-JP" altLang="en-US" sz="2000" b="0" u="none" kern="0" dirty="0" smtClean="0">
                <a:solidFill>
                  <a:srgbClr val="0000FF"/>
                </a:solidFill>
              </a:rPr>
              <a:t>コミュニケーション</a:t>
            </a:r>
            <a:r>
              <a:rPr lang="ja-JP" altLang="en-US" sz="2000" b="0" u="none" kern="0" dirty="0">
                <a:solidFill>
                  <a:srgbClr val="0000FF"/>
                </a:solidFill>
              </a:rPr>
              <a:t>能力</a:t>
            </a:r>
            <a:r>
              <a:rPr lang="ja-JP" altLang="en-US" sz="2000" b="0" u="none" kern="0" dirty="0"/>
              <a:t>、</a:t>
            </a:r>
            <a:r>
              <a:rPr lang="ja-JP" altLang="en-US" sz="2000" b="0" u="none" kern="0" dirty="0">
                <a:solidFill>
                  <a:srgbClr val="0000FF"/>
                </a:solidFill>
              </a:rPr>
              <a:t>問題発見・</a:t>
            </a:r>
            <a:r>
              <a:rPr lang="ja-JP" altLang="en-US" sz="2000" b="0" u="none" kern="0" dirty="0" smtClean="0">
                <a:solidFill>
                  <a:srgbClr val="0000FF"/>
                </a:solidFill>
              </a:rPr>
              <a:t>解決力、創造性等</a:t>
            </a:r>
            <a:r>
              <a:rPr lang="ja-JP" altLang="en-US" sz="2000" b="0" u="none" kern="0" dirty="0" smtClean="0"/>
              <a:t>の向上</a:t>
            </a:r>
            <a:r>
              <a:rPr lang="en-US" altLang="ja-JP" sz="2000" b="0" u="none" kern="0" dirty="0" smtClean="0"/>
              <a:t/>
            </a:r>
            <a:br>
              <a:rPr lang="en-US" altLang="ja-JP" sz="2000" b="0" u="none" kern="0" dirty="0" smtClean="0"/>
            </a:br>
            <a:endParaRPr lang="en-US" altLang="ja-JP" sz="2000" b="0" u="none" kern="0" dirty="0"/>
          </a:p>
          <a:p>
            <a:pPr marL="82550" indent="0">
              <a:buNone/>
            </a:pPr>
            <a:r>
              <a:rPr lang="ja-JP" altLang="en-US" sz="2800" b="0" u="none" kern="0" dirty="0" smtClean="0"/>
              <a:t>３．</a:t>
            </a:r>
            <a:r>
              <a:rPr lang="ja-JP" altLang="en-US" sz="2800" b="0" u="none" kern="0" dirty="0" smtClean="0">
                <a:solidFill>
                  <a:srgbClr val="FF0000"/>
                </a:solidFill>
              </a:rPr>
              <a:t>職業</a:t>
            </a:r>
            <a:r>
              <a:rPr lang="ja-JP" altLang="en-US" sz="2800" b="0" u="none" kern="0" dirty="0">
                <a:solidFill>
                  <a:srgbClr val="FF0000"/>
                </a:solidFill>
              </a:rPr>
              <a:t>意識の</a:t>
            </a:r>
            <a:r>
              <a:rPr lang="ja-JP" altLang="en-US" sz="2800" b="0" u="none" kern="0" dirty="0" smtClean="0">
                <a:solidFill>
                  <a:srgbClr val="FF0000"/>
                </a:solidFill>
              </a:rPr>
              <a:t>醸成</a:t>
            </a:r>
            <a:endParaRPr lang="en-US" altLang="ja-JP" sz="2800" b="0" u="none" kern="0" dirty="0" smtClean="0">
              <a:solidFill>
                <a:srgbClr val="FF0000"/>
              </a:solidFill>
            </a:endParaRPr>
          </a:p>
          <a:p>
            <a:pPr marL="1339850" lvl="2" indent="-457200">
              <a:buFont typeface="Wingdings" panose="05000000000000000000" pitchFamily="2" charset="2"/>
              <a:buChar char="Ø"/>
            </a:pPr>
            <a:r>
              <a:rPr lang="ja-JP" altLang="en-US" sz="2000" b="0" u="none" kern="0" dirty="0">
                <a:solidFill>
                  <a:srgbClr val="0000FF"/>
                </a:solidFill>
              </a:rPr>
              <a:t>自己の職業適性</a:t>
            </a:r>
            <a:r>
              <a:rPr lang="ja-JP" altLang="en-US" sz="2000" b="0" u="none" kern="0" dirty="0" smtClean="0">
                <a:solidFill>
                  <a:srgbClr val="0000FF"/>
                </a:solidFill>
              </a:rPr>
              <a:t>や将来のキャリア</a:t>
            </a:r>
            <a:r>
              <a:rPr lang="ja-JP" altLang="en-US" sz="2000" b="0" u="none" kern="0" dirty="0" smtClean="0"/>
              <a:t>を</a:t>
            </a:r>
            <a:r>
              <a:rPr lang="ja-JP" altLang="en-US" sz="2000" b="0" u="none" kern="0" dirty="0"/>
              <a:t>考える機会</a:t>
            </a:r>
            <a:endParaRPr lang="en-US" altLang="ja-JP" sz="2000" b="0" u="none" kern="0" dirty="0"/>
          </a:p>
          <a:p>
            <a:pPr marL="1339850" lvl="2" indent="-457200">
              <a:buFont typeface="Wingdings" panose="05000000000000000000" pitchFamily="2" charset="2"/>
              <a:buChar char="Ø"/>
            </a:pPr>
            <a:r>
              <a:rPr lang="ja-JP" altLang="en-US" sz="2000" b="0" u="none" kern="0" dirty="0">
                <a:solidFill>
                  <a:srgbClr val="0000FF"/>
                </a:solidFill>
              </a:rPr>
              <a:t>主体的な職業</a:t>
            </a:r>
            <a:r>
              <a:rPr lang="ja-JP" altLang="en-US" sz="2000" b="0" u="none" kern="0" dirty="0" smtClean="0">
                <a:solidFill>
                  <a:srgbClr val="0000FF"/>
                </a:solidFill>
              </a:rPr>
              <a:t>選択</a:t>
            </a:r>
            <a:endParaRPr lang="en-US" altLang="ja-JP" sz="2800" b="0" u="none" kern="0" dirty="0" smtClean="0"/>
          </a:p>
        </p:txBody>
      </p:sp>
    </p:spTree>
    <p:extLst>
      <p:ext uri="{BB962C8B-B14F-4D97-AF65-F5344CB8AC3E}">
        <p14:creationId xmlns:p14="http://schemas.microsoft.com/office/powerpoint/2010/main" val="3061950168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heme/theme1.xml><?xml version="1.0" encoding="utf-8"?>
<a:theme xmlns:a="http://schemas.openxmlformats.org/drawingml/2006/main" name="Competition">
  <a:themeElements>
    <a:clrScheme name="Competition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Competition">
      <a:majorFont>
        <a:latin typeface="Arial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Competition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1_default">
      <a:majorFont>
        <a:latin typeface="ＭＳ ゴシック"/>
        <a:ea typeface="ＭＳ Ｐゴシック"/>
        <a:cs typeface=""/>
      </a:majorFont>
      <a:minorFont>
        <a:latin typeface="ＭＳ 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1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20101004 文系進路就職ガイダンス（完成版）">
  <a:themeElements>
    <a:clrScheme name="1_20101004 文系進路就職ガイダンス（完成版）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20101004 文系進路就職ガイダンス（完成版）">
      <a:majorFont>
        <a:latin typeface="Century"/>
        <a:ea typeface="ＭＳ Ｐゴシック"/>
        <a:cs typeface=""/>
      </a:majorFont>
      <a:minorFont>
        <a:latin typeface="Century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20101004 文系進路就職ガイダンス（完成版）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101004 文系進路就職ガイダンス（完成版）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101004 文系進路就職ガイダンス（完成版）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101004 文系進路就職ガイダンス（完成版）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101004 文系進路就職ガイダンス（完成版）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101004 文系進路就職ガイダンス（完成版）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101004 文系進路就職ガイダンス（完成版）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101004 文系進路就職ガイダンス（完成版）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101004 文系進路就職ガイダンス（完成版）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101004 文系進路就職ガイダンス（完成版）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101004 文系進路就職ガイダンス（完成版）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101004 文系進路就職ガイダンス（完成版）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9443</TotalTime>
  <Words>317</Words>
  <Application>Microsoft Office PowerPoint</Application>
  <PresentationFormat>画面に合わせる (4:3)</PresentationFormat>
  <Paragraphs>74</Paragraphs>
  <Slides>14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14</vt:i4>
      </vt:variant>
    </vt:vector>
  </HeadingPairs>
  <TitlesOfParts>
    <vt:vector size="29" baseType="lpstr">
      <vt:lpstr>ＭＳ Ｐゴシック</vt:lpstr>
      <vt:lpstr>ＭＳ Ｐ明朝</vt:lpstr>
      <vt:lpstr>ＭＳ ゴシック</vt:lpstr>
      <vt:lpstr>Arial</vt:lpstr>
      <vt:lpstr>Century</vt:lpstr>
      <vt:lpstr>Gill Sans MT</vt:lpstr>
      <vt:lpstr>Times</vt:lpstr>
      <vt:lpstr>Times New Roman</vt:lpstr>
      <vt:lpstr>Verdana</vt:lpstr>
      <vt:lpstr>Wingdings</vt:lpstr>
      <vt:lpstr>Wingdings 2</vt:lpstr>
      <vt:lpstr>Competition</vt:lpstr>
      <vt:lpstr>デザインの設定</vt:lpstr>
      <vt:lpstr>1_default</vt:lpstr>
      <vt:lpstr>1_20101004 文系進路就職ガイダンス（完成版）</vt:lpstr>
      <vt:lpstr>インターンシップの実施状況とその意義　　　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　４．採用側が新規学卒者に求める能力</vt:lpstr>
      <vt:lpstr>PowerPoint プレゼンテーション</vt:lpstr>
      <vt:lpstr>PowerPoint プレゼンテーション</vt:lpstr>
      <vt:lpstr>PowerPoint プレゼンテーション</vt:lpstr>
    </vt:vector>
  </TitlesOfParts>
  <Company>RECRUIT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RECRUIT</dc:creator>
  <cp:lastModifiedBy>o-takahashi</cp:lastModifiedBy>
  <cp:revision>425</cp:revision>
  <cp:lastPrinted>2017-12-14T05:50:36Z</cp:lastPrinted>
  <dcterms:created xsi:type="dcterms:W3CDTF">2007-04-28T16:14:46Z</dcterms:created>
  <dcterms:modified xsi:type="dcterms:W3CDTF">2017-12-14T05:52:40Z</dcterms:modified>
</cp:coreProperties>
</file>